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theme/theme22.xml" ContentType="application/vnd.openxmlformats-officedocument.theme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theme/theme23.xml" ContentType="application/vnd.openxmlformats-officedocument.theme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theme/theme24.xml" ContentType="application/vnd.openxmlformats-officedocument.theme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theme/theme25.xml" ContentType="application/vnd.openxmlformats-officedocument.theme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285.xml" ContentType="application/vnd.openxmlformats-officedocument.presentationml.slideLayout+xml"/>
  <Override PartName="/ppt/slideLayouts/slideLayout286.xml" ContentType="application/vnd.openxmlformats-officedocument.presentationml.slideLayout+xml"/>
  <Override PartName="/ppt/theme/theme26.xml" ContentType="application/vnd.openxmlformats-officedocument.theme+xml"/>
  <Override PartName="/ppt/slideLayouts/slideLayout287.xml" ContentType="application/vnd.openxmlformats-officedocument.presentationml.slideLayout+xml"/>
  <Override PartName="/ppt/slideLayouts/slideLayout288.xml" ContentType="application/vnd.openxmlformats-officedocument.presentationml.slideLayout+xml"/>
  <Override PartName="/ppt/slideLayouts/slideLayout289.xml" ContentType="application/vnd.openxmlformats-officedocument.presentationml.slideLayout+xml"/>
  <Override PartName="/ppt/slideLayouts/slideLayout290.xml" ContentType="application/vnd.openxmlformats-officedocument.presentationml.slideLayout+xml"/>
  <Override PartName="/ppt/slideLayouts/slideLayout291.xml" ContentType="application/vnd.openxmlformats-officedocument.presentationml.slideLayout+xml"/>
  <Override PartName="/ppt/slideLayouts/slideLayout292.xml" ContentType="application/vnd.openxmlformats-officedocument.presentationml.slideLayout+xml"/>
  <Override PartName="/ppt/slideLayouts/slideLayout293.xml" ContentType="application/vnd.openxmlformats-officedocument.presentationml.slideLayout+xml"/>
  <Override PartName="/ppt/slideLayouts/slideLayout294.xml" ContentType="application/vnd.openxmlformats-officedocument.presentationml.slideLayout+xml"/>
  <Override PartName="/ppt/slideLayouts/slideLayout295.xml" ContentType="application/vnd.openxmlformats-officedocument.presentationml.slideLayout+xml"/>
  <Override PartName="/ppt/slideLayouts/slideLayout296.xml" ContentType="application/vnd.openxmlformats-officedocument.presentationml.slideLayout+xml"/>
  <Override PartName="/ppt/slideLayouts/slideLayout297.xml" ContentType="application/vnd.openxmlformats-officedocument.presentationml.slideLayout+xml"/>
  <Override PartName="/ppt/theme/theme27.xml" ContentType="application/vnd.openxmlformats-officedocument.theme+xml"/>
  <Override PartName="/ppt/slideLayouts/slideLayout298.xml" ContentType="application/vnd.openxmlformats-officedocument.presentationml.slideLayout+xml"/>
  <Override PartName="/ppt/slideLayouts/slideLayout299.xml" ContentType="application/vnd.openxmlformats-officedocument.presentationml.slideLayout+xml"/>
  <Override PartName="/ppt/slideLayouts/slideLayout300.xml" ContentType="application/vnd.openxmlformats-officedocument.presentationml.slideLayout+xml"/>
  <Override PartName="/ppt/slideLayouts/slideLayout301.xml" ContentType="application/vnd.openxmlformats-officedocument.presentationml.slideLayout+xml"/>
  <Override PartName="/ppt/slideLayouts/slideLayout302.xml" ContentType="application/vnd.openxmlformats-officedocument.presentationml.slideLayout+xml"/>
  <Override PartName="/ppt/slideLayouts/slideLayout303.xml" ContentType="application/vnd.openxmlformats-officedocument.presentationml.slideLayout+xml"/>
  <Override PartName="/ppt/slideLayouts/slideLayout304.xml" ContentType="application/vnd.openxmlformats-officedocument.presentationml.slideLayout+xml"/>
  <Override PartName="/ppt/slideLayouts/slideLayout305.xml" ContentType="application/vnd.openxmlformats-officedocument.presentationml.slideLayout+xml"/>
  <Override PartName="/ppt/slideLayouts/slideLayout306.xml" ContentType="application/vnd.openxmlformats-officedocument.presentationml.slideLayout+xml"/>
  <Override PartName="/ppt/slideLayouts/slideLayout307.xml" ContentType="application/vnd.openxmlformats-officedocument.presentationml.slideLayout+xml"/>
  <Override PartName="/ppt/slideLayouts/slideLayout308.xml" ContentType="application/vnd.openxmlformats-officedocument.presentationml.slideLayout+xml"/>
  <Override PartName="/ppt/theme/theme28.xml" ContentType="application/vnd.openxmlformats-officedocument.theme+xml"/>
  <Override PartName="/ppt/theme/theme29.xml" ContentType="application/vnd.openxmlformats-officedocument.theme+xml"/>
  <Override PartName="/ppt/theme/theme3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20" r:id="rId3"/>
    <p:sldMasterId id="2147483732" r:id="rId4"/>
    <p:sldMasterId id="2147483744" r:id="rId5"/>
    <p:sldMasterId id="2147483768" r:id="rId6"/>
    <p:sldMasterId id="2147483780" r:id="rId7"/>
    <p:sldMasterId id="2147483792" r:id="rId8"/>
    <p:sldMasterId id="2147483804" r:id="rId9"/>
    <p:sldMasterId id="2147483816" r:id="rId10"/>
    <p:sldMasterId id="2147483828" r:id="rId11"/>
    <p:sldMasterId id="2147483840" r:id="rId12"/>
    <p:sldMasterId id="2147483852" r:id="rId13"/>
    <p:sldMasterId id="2147483864" r:id="rId14"/>
    <p:sldMasterId id="2147483876" r:id="rId15"/>
    <p:sldMasterId id="2147483888" r:id="rId16"/>
    <p:sldMasterId id="2147483900" r:id="rId17"/>
    <p:sldMasterId id="2147483912" r:id="rId18"/>
    <p:sldMasterId id="2147483924" r:id="rId19"/>
    <p:sldMasterId id="2147483936" r:id="rId20"/>
    <p:sldMasterId id="2147483948" r:id="rId21"/>
    <p:sldMasterId id="2147484056" r:id="rId22"/>
    <p:sldMasterId id="2147484092" r:id="rId23"/>
    <p:sldMasterId id="2147484104" r:id="rId24"/>
    <p:sldMasterId id="2147484116" r:id="rId25"/>
    <p:sldMasterId id="2147484128" r:id="rId26"/>
    <p:sldMasterId id="2147484140" r:id="rId27"/>
    <p:sldMasterId id="2147484152" r:id="rId28"/>
  </p:sldMasterIdLst>
  <p:notesMasterIdLst>
    <p:notesMasterId r:id="rId59"/>
  </p:notesMasterIdLst>
  <p:handoutMasterIdLst>
    <p:handoutMasterId r:id="rId60"/>
  </p:handoutMasterIdLst>
  <p:sldIdLst>
    <p:sldId id="299" r:id="rId29"/>
    <p:sldId id="257" r:id="rId30"/>
    <p:sldId id="280" r:id="rId31"/>
    <p:sldId id="279" r:id="rId32"/>
    <p:sldId id="278" r:id="rId33"/>
    <p:sldId id="277" r:id="rId34"/>
    <p:sldId id="276" r:id="rId35"/>
    <p:sldId id="275" r:id="rId36"/>
    <p:sldId id="274" r:id="rId37"/>
    <p:sldId id="273" r:id="rId38"/>
    <p:sldId id="272" r:id="rId39"/>
    <p:sldId id="271" r:id="rId40"/>
    <p:sldId id="270" r:id="rId41"/>
    <p:sldId id="269" r:id="rId42"/>
    <p:sldId id="268" r:id="rId43"/>
    <p:sldId id="267" r:id="rId44"/>
    <p:sldId id="266" r:id="rId45"/>
    <p:sldId id="265" r:id="rId46"/>
    <p:sldId id="263" r:id="rId47"/>
    <p:sldId id="258" r:id="rId48"/>
    <p:sldId id="262" r:id="rId49"/>
    <p:sldId id="261" r:id="rId50"/>
    <p:sldId id="297" r:id="rId51"/>
    <p:sldId id="296" r:id="rId52"/>
    <p:sldId id="295" r:id="rId53"/>
    <p:sldId id="294" r:id="rId54"/>
    <p:sldId id="293" r:id="rId55"/>
    <p:sldId id="292" r:id="rId56"/>
    <p:sldId id="300" r:id="rId57"/>
    <p:sldId id="289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11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6.xml"/><Relationship Id="rId42" Type="http://schemas.openxmlformats.org/officeDocument/2006/relationships/slide" Target="slides/slide14.xml"/><Relationship Id="rId47" Type="http://schemas.openxmlformats.org/officeDocument/2006/relationships/slide" Target="slides/slide19.xml"/><Relationship Id="rId50" Type="http://schemas.openxmlformats.org/officeDocument/2006/relationships/slide" Target="slides/slide22.xml"/><Relationship Id="rId55" Type="http://schemas.openxmlformats.org/officeDocument/2006/relationships/slide" Target="slides/slide27.xml"/><Relationship Id="rId63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1.xml"/><Relationship Id="rId41" Type="http://schemas.openxmlformats.org/officeDocument/2006/relationships/slide" Target="slides/slide13.xml"/><Relationship Id="rId54" Type="http://schemas.openxmlformats.org/officeDocument/2006/relationships/slide" Target="slides/slide26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4.xml"/><Relationship Id="rId37" Type="http://schemas.openxmlformats.org/officeDocument/2006/relationships/slide" Target="slides/slide9.xml"/><Relationship Id="rId40" Type="http://schemas.openxmlformats.org/officeDocument/2006/relationships/slide" Target="slides/slide12.xml"/><Relationship Id="rId45" Type="http://schemas.openxmlformats.org/officeDocument/2006/relationships/slide" Target="slides/slide17.xml"/><Relationship Id="rId53" Type="http://schemas.openxmlformats.org/officeDocument/2006/relationships/slide" Target="slides/slide25.xml"/><Relationship Id="rId58" Type="http://schemas.openxmlformats.org/officeDocument/2006/relationships/slide" Target="slides/slide30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8.xml"/><Relationship Id="rId49" Type="http://schemas.openxmlformats.org/officeDocument/2006/relationships/slide" Target="slides/slide21.xml"/><Relationship Id="rId57" Type="http://schemas.openxmlformats.org/officeDocument/2006/relationships/slide" Target="slides/slide29.xml"/><Relationship Id="rId61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3.xml"/><Relationship Id="rId44" Type="http://schemas.openxmlformats.org/officeDocument/2006/relationships/slide" Target="slides/slide16.xml"/><Relationship Id="rId52" Type="http://schemas.openxmlformats.org/officeDocument/2006/relationships/slide" Target="slides/slide24.xml"/><Relationship Id="rId6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" Target="slides/slide2.xml"/><Relationship Id="rId35" Type="http://schemas.openxmlformats.org/officeDocument/2006/relationships/slide" Target="slides/slide7.xml"/><Relationship Id="rId43" Type="http://schemas.openxmlformats.org/officeDocument/2006/relationships/slide" Target="slides/slide15.xml"/><Relationship Id="rId48" Type="http://schemas.openxmlformats.org/officeDocument/2006/relationships/slide" Target="slides/slide20.xml"/><Relationship Id="rId56" Type="http://schemas.openxmlformats.org/officeDocument/2006/relationships/slide" Target="slides/slide28.xml"/><Relationship Id="rId64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5.xml"/><Relationship Id="rId38" Type="http://schemas.openxmlformats.org/officeDocument/2006/relationships/slide" Target="slides/slide10.xml"/><Relationship Id="rId46" Type="http://schemas.openxmlformats.org/officeDocument/2006/relationships/slide" Target="slides/slide18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E2575-D448-4C84-9B59-D0E5B7F16160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6B9CD-A382-4CEA-81BF-53404D474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9492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FE0D2-3D3C-43FB-AF5D-C780FC20358F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C7EE0-F0A3-4DBE-8921-DBC6D8118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8342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AC7EE0-F0A3-4DBE-8921-DBC6D811871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24D8C98-F8E3-4F6A-AE26-4827A7FE7E9C}" type="datetime1">
              <a:rPr lang="en-US" smtClean="0"/>
              <a:t>11/20/2019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15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31C1F-C82D-4F59-BEA1-E4A137A9DC75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25477-89FF-42AE-A0CC-8AB28A6A364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6522-18EC-4408-B689-9EB226E488C1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5A81-0DD1-42B5-A5FB-7A7B57F079F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08AF-3547-4CA3-8BF3-58BC9FAFC6D4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C11C-8794-4481-B25B-42DB659DB5B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3A42C-6CCD-46F0-B702-ECED4BB5056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AEA-1DF4-45B3-8549-D9886598DF8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B70A-A5D2-44B4-A6C8-0CA988D30BD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0470B-BA3E-42B9-8B51-77CF411CFB6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6853-4675-4930-A15F-14A7607B12A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668A-3C8C-494B-A879-4C6F9E95BE5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C5F-8F21-421E-8564-2DB8BF4DCBE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C551-A068-4F16-A117-F4AEE382FEE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B945-C493-466A-9DD0-298DC25494F5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DFC9A-3928-42A8-B400-31BD43869A4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1332-1239-4CA3-97D9-6C6A51F46F96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D4A1-3D7A-4B87-A2B0-A3C6FE16B18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8EB1E-5299-40A5-A65A-32063B806DE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6D79-2DBB-4624-A584-4903708D4F1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5AB8-531F-4242-8961-B89DCD1F9B9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E44-BB8B-4C49-B0AB-C1773D01628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840CC-44AE-4662-8209-BA549028356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26F5-7FAB-450D-8B91-FC0A70E447DB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C490D-5EAE-4B14-B8C6-55938929EFE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3B67-1DA1-46A9-92BA-82F5F093E0C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59C6F-70B5-4C7C-9738-EEB72BB8FF44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C3DBB-C859-44FB-AE1F-3B9BF02DE47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9405-B64E-4916-B2C1-353A82A59839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B8FF3-8EB5-4FCB-91DA-5318A8EA6B9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F06F-FCDB-4867-8B0A-476622BC147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6FEF-A013-43B1-90CB-412407707B6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EB7E-D8A4-4405-9C39-C4620753B3C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E5F14-4FBF-4F3A-BBB2-FA803C57667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C445-8CE7-442A-B0B9-6AFBB5CC810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002C-9FEF-4448-89DB-9A2408EB096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E243-7687-4E7F-A558-90D5AF3F450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CC14-5D7F-4DE7-8CE0-8A66D63FB22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94FA-7D90-406E-AF5E-B05E77FCD1DF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F933-3692-45E2-98FE-E895DB30F8B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830-34EF-4702-A995-0696A1600D75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A6CB-D98F-4F92-AE98-669030EC442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22D0-1CFB-478B-BE5B-E61335DA7C4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65F6-B335-4ACB-A404-4D46C08EA14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3714D-3731-49FF-A5C1-F5F2EE0DC93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71233-2547-4A86-8744-CACDE3290C79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0F55-498F-4572-AB88-25B685079D3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C032-B986-4463-9EDD-42160BE4FF5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A444F-ADB5-4026-99A8-5BBEDA7BBA5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72D37-CCF9-43C3-8068-702AE0BD51A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40586-467F-447A-9F48-B2FEF318024D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866C-7EF7-4FB3-89DD-A955CC9C02B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9E2E-C566-445A-B47E-E226C5D0F3D8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36A7-32A2-4015-92FF-89495C736D5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0B52B-463C-48A5-A119-AA9C830F1C2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0572-114E-4EEC-BCFF-4F395357BAC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AFA2C-A312-4CDF-9E9E-9FB1F7D7D79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BC5F-5135-43ED-869D-60827C1CA86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39CD3-52CE-44AF-ABF9-1C29DED2585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769C-F2D0-475D-82B1-4E2E38A5593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514E-B6AA-4DF8-A9D9-65D55FB0C52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ADABF-7C71-4E41-8B86-ACB05747DEC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56B4A-579F-4B1F-921C-77D5C950618B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DF1D-FF82-49BC-B3DD-97E344554C4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A1C5-D6BB-4FED-8C40-7921C7B1A47C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89B6-8E5D-4AB6-8CF8-4B35F5DF881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6558-6091-419F-89E0-6A4E33AFC3E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544-302A-4606-9C42-405FA718853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ED0C-452D-4E2D-A905-4C524A45A6B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E27E-E34D-4363-8F0D-6F4789BB9F0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C1771-B474-4B69-AE03-B0B2BD380FD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3D6E-A774-4B1E-9451-DA5862B2815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3761-C62D-4E32-A2C7-124FB85BFB1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9ED53-1B4C-4C0D-BD36-117CC619E5A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314D-4C89-4EB9-A12E-556949E14FE2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FB03-EE57-42B4-8E3E-76C909B4A1E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4725-D045-491E-97BB-9AE75C692F10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5FA4-FB2E-4C42-BF0C-3352B6F5EFE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D693-7663-49FB-8A78-7C9A7E40ECE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6B7E-ABDD-4AE8-A33E-CFD9619A84F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FF91C-2DEE-4F51-A670-5B4365D7FC8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DBCFD-46D5-44A9-8E58-DAD90C413A3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89AA-F5A5-4890-A11B-0348AA06468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2D95-FF30-4F37-AD50-4412264AB53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BD05E-31AC-47B2-AA6D-CAE604E0C1B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B2A7-EEC4-49DC-963A-958F4920ADA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978A-FF8F-4E08-9AD2-07542E8951A7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DF055-A245-4F2A-AA16-86C49DD8EA8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9C6A6-43ED-447C-B232-191AA1E7E47D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FCB9D-F9C9-474C-9B81-A31DB04A869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5886-B889-46A4-ADA4-89D9DF01860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B57D-AF21-4441-B182-23708ED3C67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5C1E-A320-4A95-BF86-D0D19661875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241C-7750-4D5A-B7F0-418ACBDD25D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0DC8-9B8F-41D5-80C2-AD1BF6AEE55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FC0A-78BB-49B5-AC01-12E0B64CF29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C46D0-1E5A-4FF6-94F2-A5583572C5D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81BB-8CF7-4FB7-8967-025D296AFFC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1CECB-7EB0-44F1-A835-F74E2A3E5F73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C95F-A711-44D9-9E84-4E659907197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715D-1CAE-4CB8-932D-E40F8CB9A43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1A263-8DC4-49CE-A328-AF04DADE5934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F0B9F-BC26-423D-A4A1-665B9126A02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F5E84-0362-447B-BC8C-EB69742F277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A5FB-1295-4DCC-B706-F9ADC24B232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0A975-C36A-4A37-996B-A3B41D9F486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8917-1BB5-441B-98CD-EE9AE63DD40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660F-9FD2-435C-B24D-7C2CB04F01D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41E1-627B-4BA8-85EA-4AB1D7B5C56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8845-B975-4953-9AB5-B416A6CF83A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62D7-AF56-4BCF-9A91-FE0DA07630C9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7397-5D5F-41E0-BE03-1B9941E149B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9AC6-D78D-4340-9B51-44D6371ACBC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713B-F9DF-4505-B1F4-B28337C160C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6DAF6-DC24-40C9-BE0B-CDC96975943A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59E18-6B1A-48CD-85D6-73B97C841FD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6B67-0D17-4350-86E3-2E36174AAE5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F563-1B12-471A-8584-49A2EC8ED31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080E1-BDFB-419B-927A-DE317564B68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37D0-85B5-41B9-8D15-40DD634E72D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5C924-1DE2-4C91-97CE-923F97A487A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63B7-7A6B-438F-B8EA-6C0F38ACA3A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0131-D560-4EAF-A4ED-854B727D1BD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527D-21F2-437E-A66B-AE48078EF28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104C7-0A99-4A7E-9F10-D653F2DDCF1B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FFA5-F11E-409A-A2FD-7370033F4B4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77FF-935F-4547-80FD-C6BA5BD4453D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5043-AF66-4B24-979A-4BA551CA63B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E84D-D2DB-4FE7-BC52-4033F620B8B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49EE-03BB-4D82-90EF-1AB94EC1292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BD55-13FB-47AE-B79A-8A4AFF75FA1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06E2-69BC-4DAA-A4E5-FBE1AAA9A38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775A6-0305-48EB-8D0A-A92CFBE3966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1FFC-CF2E-4989-89B9-C712251F525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D2D35-9666-46B9-B5A5-80ED9FDC2BC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5FEE-BB6E-4BA6-804B-89539669138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C078C-BFA0-4C17-8D64-E8267A3FE47F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1FA2-0588-49E4-AACD-1F6CF4F5110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82288-88C7-4D34-B105-05DE28821756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6412C-6C1A-4F4A-B5D8-90B7B89AB04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1140-0621-4260-A429-CA62EC1CB0C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0EFD8-FF6E-41FC-B4EB-199B0C31B16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E795B-5B65-4318-91B6-7223D98901C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A758-DDD8-4D0C-839B-9E32A47F5C8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7F936-95CE-4516-8B65-FD913E4A791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12CE-1A4D-4C2F-8288-86E570CCA6DB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74AD-3C09-4A13-A5F1-2B91B3EF54C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EF8F6-0EA6-46D8-9BAA-256D3A1B081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B336-166A-4DB2-996B-F2FD3D40786B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C59A-8EE4-4E8F-87BF-6DFD3C4B77E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A31D-06A0-4CEB-9ED4-CFA0E0C16643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1B333-48CB-4E11-A77D-DCE591EA247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EDF0-2363-4E50-ABD3-A52F7C3EDBE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8D48-FB1D-42DC-8E46-34CD0655F7F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DEA1-80A0-4568-87F0-5BB7BFEA9B6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81794-C88F-46D1-842F-B71CD4F000A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E18C-251C-4322-B296-62255ADC049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561C0-3CBB-4B9E-B4BE-AF9CDFAA985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7C0CD-B7B3-418C-A84B-CA8E7E29B9D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2C78-4DAE-4EDD-895B-4FE80656ABB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5505-C538-4463-8EB7-63CC06C87FA3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ECBE3-0B4F-4E4F-BACB-579F5BCE9CE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E938-3B90-421E-A8B8-9BA5BAC73263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396B-2587-401D-9E9E-464A7C2F1D6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F284F-EC1B-4324-8519-E3C7F353F3C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1BC8-0C42-4CC4-B3D5-AC30D804342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FC697-938E-42A6-8FD5-C4D9735BA61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334F7-EB61-403F-AFDE-4428182D02CC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5263-C6AF-4996-AB7B-0B7EDA7091E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4730-DB40-4EB2-96D1-340D42B3C56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28A0-F627-476A-970B-7BAC37B97E5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B9C0-F19E-4B4B-9953-B769A227B6F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3AAD-1712-418D-8B5A-5693C16D309D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3946-E827-4942-9EDB-D442927C8ED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2971E-82DE-4BB2-B259-12781BE561C2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8284-B279-4226-AB9F-935CDA75C27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6049-4556-4220-82AE-2673FCB85C6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E890-39EC-4392-BDA6-C45F81C8C74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5DF8-F0DE-4C2C-A99C-F1C12BF1578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DC2D-E2F9-4F26-89E8-D0A429F00D0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51F8-5B1E-45C7-97C6-9710FD5401A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0AD8-3141-44B1-87E9-809C4A2FFC4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F26E3-EB0E-4416-A05D-E6FEC40C45D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5197-9C4D-427B-97D5-824D9FDBD8C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8DA1-DA87-4912-9B1F-355355364BEC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0057-3459-4E93-9AD5-1AD0CA4F3A1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29E0-45E4-47BA-B0C5-04370E33BE74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F6B66-0507-422A-8FE2-07E37CA1DDC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32C79-BB26-4D82-9EC9-8B3AB72A26D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D471D-E8D0-46DA-90C0-35B99821AE7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2E05E-29CF-4A43-AB02-BE96400E6A4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E4FBF-03A5-4827-ADF3-3EC271BA098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D54C7-C642-477F-A607-C7226254477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7BA2C-3798-4E9D-A80D-1F624E55BEA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7003-BFB4-4CE7-A040-92F52B7747C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A9A7C-84E4-4D3B-B457-DCE70FBE9C1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545D-0A27-44D9-B803-7C2D78FEBB93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D5BC1-8B7A-450E-8E23-FA80A11D999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3203-A5B1-4E02-8E3A-45E9C4E9ADCC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B67B-B9A8-4E7E-AA3C-D46D3E5610C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8A51-9D9B-40B4-9302-19D96824FB8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99045-3439-4B29-953F-0A521400BDD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8CF6-4649-4CCA-B413-7BB7E547EDB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C109-6E33-4925-ADC3-D389C3C5C1E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4A86-DC36-45B4-B0F0-91B62536BC4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07FA-7CFA-47D3-873C-49B6D75F728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2ACA-8D2B-424A-A067-EC46CFBF2AA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72092-2AB0-44E7-936A-80CF2D8E100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2E7B-6C7C-4228-9925-7486186E2834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3D456-49E5-4DB9-88D4-37B61DDD8CC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2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4816-920C-4600-BF9A-79E3E3294D8D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159D-416B-4B1C-ADD1-426B72F4BA0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23AA-F4F6-4714-9748-0634A8F367D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2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B553-A712-42C6-BC86-B6230ED5B18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2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2DDF-63B5-4B59-B5DE-11FAE7F412B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2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8DBA2-20CA-470B-8422-DF16EE88BDC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2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5027A-B9D7-4033-8C60-CCCD6422097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2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256E0-356D-45E0-AB82-7B42D77555B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2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F77F-BD01-41FF-B049-BFE94A21AC8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2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A575D-F1E3-43B6-AB26-91F9CB009AF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2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FD6D4-B529-48F7-BD93-CC24E5B2CA36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F65D1-83D4-4C23-9FAD-7477245A170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16E56-8B9E-4A62-A448-E085DE23139C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711D-4040-4C6E-8BE7-D360294B3E9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3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3120-5C0F-4BF8-8B81-3D20262C7428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793AD-8F62-4C20-92C9-34BBD1A121A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3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1ACF7-D021-46D0-8301-C825D95568B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3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0B5E-AFAC-48DD-AED0-45AC1EA8009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3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F7865-A7DD-41CE-9AE6-2069A2BBAF4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3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AC4DB-8263-4E14-9B23-71245BF0BFF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3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6AC7-8D5D-43CF-B88A-89E3521B690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3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7778-F548-4CCF-9731-4E7CFB3BF1B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3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6BD47-23E8-438B-8E1C-0A324928DED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3C11D-455A-41D6-B293-7D4315471D8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4BC-15AF-42FC-B1FC-265A984ED5F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42A8-B484-4265-840F-AE1947011AF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3CDE-008B-46E3-89BA-DF7FD15D0ABE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5D9C-5960-47FE-B612-D7961B51BC9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FD57E-2C0B-4522-9C28-1F0D2D32F6DC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8A6F-246C-4680-B2DE-E34BD7A3C24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67E1-9D69-4E17-A997-0112AB44459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CF15E-DC45-432A-8EA8-4F88565A8E5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2CBE-3742-4E01-AC21-48B731886A0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A34E-17B8-4F17-9989-C119A62E052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09B1-991B-42A9-A7AF-ED15D7F2D37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9D573-84AD-4B17-9A60-F19064E3640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7324-A959-4B8F-989B-0F505285DCB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C1CF9-2D68-4FA9-958C-0A2A66675A9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D31-A7A5-4C36-9EF7-3CE27D87D7F0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A7B4E-D231-4E0D-81A9-1CE61CA0914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F30A-4BA5-466A-A6E2-96E7F1394CA9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4BF2-41A4-4F92-96AE-CBB745AC906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F2EC-B9E1-46C2-92C3-9381D650A7D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6F7D9-E2D5-49F3-83BB-C3C91B6FB25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BB6D-CFEF-4DC8-8D09-A928184689B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52791-3865-47ED-B527-A28DAF21EBF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6BAE-D6C3-468C-9163-DC8587DDAFD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852CD-E2E4-4827-856F-56811450CC2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0DDF-EB39-48EC-88AB-4094451588C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38517-215E-4588-8D2E-9E516DD816F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CE97-FD86-4FB6-A021-88452E78F9C4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0768-53F2-43F5-9628-49E1FB582A7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F14C6-22EE-4630-B393-AD40FFF05761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282D2-6114-430A-8889-5E721460329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88FD-CFF2-40D1-B0BF-C11718EE732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EE0F-0E7E-44E5-9D81-C7F942274D1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FD90-E402-4F0E-B938-43D32455224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CF98-EC8C-4E50-87C6-3B938F685D7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9A9D-98BC-4E3C-A933-5DF8CB7CFE9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3B23-2C03-44C9-9AD2-5D0DE723393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5222-EFD6-41F4-B73A-49D3EAFB721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8115-46E3-4DB4-9F59-FE431AC8317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1163-58E3-42DC-A690-BCD3086B2164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6BE-87EA-4BCE-9309-3364455C2ED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9CF7-BE71-4D08-9BFF-855B8F5560C3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AF440-DA2F-4E78-9917-F8DE8EE90D3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7416-3BC8-4D3D-8866-BECB60D5395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C2D4-6D8B-4A32-ADF6-3149A78F86E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7518F-BE7F-4663-B3CD-599D5830B3A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D06C-70ED-4DFC-8979-118A9F71A95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5E22F-BC5F-4127-AE56-BC994FFA4F3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DD07-E4DE-4245-A34E-9078D86BF07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54C4-064D-4EAF-8FB2-0B53096C9CD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A5DB8-B67B-4FAA-BB66-D6E35E66F04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66DD3-4CF7-4ED6-96F2-11D40BE33604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56552-C118-4F34-8DFE-0A4C138A026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E5D2-541B-4446-9221-0C1D9CD7D74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2A000-5BD4-4BB3-AFEB-BF2909EEBE5C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2F1-C9C2-4BC8-A34A-F20872C9029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8C2E3-CFF0-4C98-8F1F-9D9C9509693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FFA5-B016-4EFA-8614-C5E43C2622A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E4BD-0A75-4E58-9482-9069CA497B7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7EB1-EABA-4667-8C2C-E5E2C66BA4A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0431A-1D2A-4FC9-9256-C76F8685E06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3C0BE-C1E3-4505-87A9-71B4E416B30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1E4C5-5A3D-4CB4-AE28-3DEE479B28B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48B80-326A-4187-BF0D-4CD0B3D870D7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15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70D26-607E-4438-A81A-7703048D7032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003-EB59-4D71-9FA7-8F43AA160B7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6163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FD47-17B4-4649-953B-7780FD6CDB96}" type="datetime10">
              <a:rPr lang="en-US" smtClean="0">
                <a:solidFill>
                  <a:srgbClr val="DBF5F9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45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F936-D31A-4D4A-99BA-91E33E799D3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9872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800E-ECA8-46AA-A5BE-1F02B4D9966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1409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F4B-E002-439A-8FBF-468526DA83A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5434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6746-C129-4710-A6BA-B1827A67B4B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0316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D50A-98E5-4864-807B-BCE72903E07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461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585E-F0D2-4DF8-8C31-080F61DEF09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0590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50BB-E1CB-4A7E-8004-CD481118FF2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9238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60E9-FB17-4461-949C-9F47FC84036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4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slideLayout" Target="../slideLayouts/slideLayout24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0.xml"/><Relationship Id="rId3" Type="http://schemas.openxmlformats.org/officeDocument/2006/relationships/slideLayout" Target="../slideLayouts/slideLayout245.xml"/><Relationship Id="rId7" Type="http://schemas.openxmlformats.org/officeDocument/2006/relationships/slideLayout" Target="../slideLayouts/slideLayout249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4.xml"/><Relationship Id="rId1" Type="http://schemas.openxmlformats.org/officeDocument/2006/relationships/slideLayout" Target="../slideLayouts/slideLayout243.xml"/><Relationship Id="rId6" Type="http://schemas.openxmlformats.org/officeDocument/2006/relationships/slideLayout" Target="../slideLayouts/slideLayout248.xml"/><Relationship Id="rId11" Type="http://schemas.openxmlformats.org/officeDocument/2006/relationships/slideLayout" Target="../slideLayouts/slideLayout253.xml"/><Relationship Id="rId5" Type="http://schemas.openxmlformats.org/officeDocument/2006/relationships/slideLayout" Target="../slideLayouts/slideLayout247.xml"/><Relationship Id="rId10" Type="http://schemas.openxmlformats.org/officeDocument/2006/relationships/slideLayout" Target="../slideLayouts/slideLayout252.xml"/><Relationship Id="rId4" Type="http://schemas.openxmlformats.org/officeDocument/2006/relationships/slideLayout" Target="../slideLayouts/slideLayout246.xml"/><Relationship Id="rId9" Type="http://schemas.openxmlformats.org/officeDocument/2006/relationships/slideLayout" Target="../slideLayouts/slideLayout251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1.xml"/><Relationship Id="rId3" Type="http://schemas.openxmlformats.org/officeDocument/2006/relationships/slideLayout" Target="../slideLayouts/slideLayout256.xml"/><Relationship Id="rId7" Type="http://schemas.openxmlformats.org/officeDocument/2006/relationships/slideLayout" Target="../slideLayouts/slideLayout260.xml"/><Relationship Id="rId12" Type="http://schemas.openxmlformats.org/officeDocument/2006/relationships/theme" Target="../theme/theme24.xml"/><Relationship Id="rId2" Type="http://schemas.openxmlformats.org/officeDocument/2006/relationships/slideLayout" Target="../slideLayouts/slideLayout255.xml"/><Relationship Id="rId1" Type="http://schemas.openxmlformats.org/officeDocument/2006/relationships/slideLayout" Target="../slideLayouts/slideLayout254.xml"/><Relationship Id="rId6" Type="http://schemas.openxmlformats.org/officeDocument/2006/relationships/slideLayout" Target="../slideLayouts/slideLayout259.xml"/><Relationship Id="rId11" Type="http://schemas.openxmlformats.org/officeDocument/2006/relationships/slideLayout" Target="../slideLayouts/slideLayout264.xml"/><Relationship Id="rId5" Type="http://schemas.openxmlformats.org/officeDocument/2006/relationships/slideLayout" Target="../slideLayouts/slideLayout258.xml"/><Relationship Id="rId10" Type="http://schemas.openxmlformats.org/officeDocument/2006/relationships/slideLayout" Target="../slideLayouts/slideLayout263.xml"/><Relationship Id="rId4" Type="http://schemas.openxmlformats.org/officeDocument/2006/relationships/slideLayout" Target="../slideLayouts/slideLayout257.xml"/><Relationship Id="rId9" Type="http://schemas.openxmlformats.org/officeDocument/2006/relationships/slideLayout" Target="../slideLayouts/slideLayout262.xml"/></Relationships>
</file>

<file path=ppt/slideMasters/_rels/slideMaster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2.xml"/><Relationship Id="rId3" Type="http://schemas.openxmlformats.org/officeDocument/2006/relationships/slideLayout" Target="../slideLayouts/slideLayout267.xml"/><Relationship Id="rId7" Type="http://schemas.openxmlformats.org/officeDocument/2006/relationships/slideLayout" Target="../slideLayouts/slideLayout271.xml"/><Relationship Id="rId12" Type="http://schemas.openxmlformats.org/officeDocument/2006/relationships/theme" Target="../theme/theme25.xml"/><Relationship Id="rId2" Type="http://schemas.openxmlformats.org/officeDocument/2006/relationships/slideLayout" Target="../slideLayouts/slideLayout266.xml"/><Relationship Id="rId1" Type="http://schemas.openxmlformats.org/officeDocument/2006/relationships/slideLayout" Target="../slideLayouts/slideLayout265.xml"/><Relationship Id="rId6" Type="http://schemas.openxmlformats.org/officeDocument/2006/relationships/slideLayout" Target="../slideLayouts/slideLayout270.xml"/><Relationship Id="rId11" Type="http://schemas.openxmlformats.org/officeDocument/2006/relationships/slideLayout" Target="../slideLayouts/slideLayout275.xml"/><Relationship Id="rId5" Type="http://schemas.openxmlformats.org/officeDocument/2006/relationships/slideLayout" Target="../slideLayouts/slideLayout269.xml"/><Relationship Id="rId10" Type="http://schemas.openxmlformats.org/officeDocument/2006/relationships/slideLayout" Target="../slideLayouts/slideLayout274.xml"/><Relationship Id="rId4" Type="http://schemas.openxmlformats.org/officeDocument/2006/relationships/slideLayout" Target="../slideLayouts/slideLayout268.xml"/><Relationship Id="rId9" Type="http://schemas.openxmlformats.org/officeDocument/2006/relationships/slideLayout" Target="../slideLayouts/slideLayout273.xml"/></Relationships>
</file>

<file path=ppt/slideMasters/_rels/slideMaster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3.xml"/><Relationship Id="rId3" Type="http://schemas.openxmlformats.org/officeDocument/2006/relationships/slideLayout" Target="../slideLayouts/slideLayout278.xml"/><Relationship Id="rId7" Type="http://schemas.openxmlformats.org/officeDocument/2006/relationships/slideLayout" Target="../slideLayouts/slideLayout282.xml"/><Relationship Id="rId12" Type="http://schemas.openxmlformats.org/officeDocument/2006/relationships/theme" Target="../theme/theme26.xml"/><Relationship Id="rId2" Type="http://schemas.openxmlformats.org/officeDocument/2006/relationships/slideLayout" Target="../slideLayouts/slideLayout277.xml"/><Relationship Id="rId1" Type="http://schemas.openxmlformats.org/officeDocument/2006/relationships/slideLayout" Target="../slideLayouts/slideLayout276.xml"/><Relationship Id="rId6" Type="http://schemas.openxmlformats.org/officeDocument/2006/relationships/slideLayout" Target="../slideLayouts/slideLayout281.xml"/><Relationship Id="rId11" Type="http://schemas.openxmlformats.org/officeDocument/2006/relationships/slideLayout" Target="../slideLayouts/slideLayout286.xml"/><Relationship Id="rId5" Type="http://schemas.openxmlformats.org/officeDocument/2006/relationships/slideLayout" Target="../slideLayouts/slideLayout280.xml"/><Relationship Id="rId10" Type="http://schemas.openxmlformats.org/officeDocument/2006/relationships/slideLayout" Target="../slideLayouts/slideLayout285.xml"/><Relationship Id="rId4" Type="http://schemas.openxmlformats.org/officeDocument/2006/relationships/slideLayout" Target="../slideLayouts/slideLayout279.xml"/><Relationship Id="rId9" Type="http://schemas.openxmlformats.org/officeDocument/2006/relationships/slideLayout" Target="../slideLayouts/slideLayout284.xml"/></Relationships>
</file>

<file path=ppt/slideMasters/_rels/slideMaster2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4.xml"/><Relationship Id="rId3" Type="http://schemas.openxmlformats.org/officeDocument/2006/relationships/slideLayout" Target="../slideLayouts/slideLayout289.xml"/><Relationship Id="rId7" Type="http://schemas.openxmlformats.org/officeDocument/2006/relationships/slideLayout" Target="../slideLayouts/slideLayout293.xml"/><Relationship Id="rId12" Type="http://schemas.openxmlformats.org/officeDocument/2006/relationships/theme" Target="../theme/theme27.xml"/><Relationship Id="rId2" Type="http://schemas.openxmlformats.org/officeDocument/2006/relationships/slideLayout" Target="../slideLayouts/slideLayout288.xml"/><Relationship Id="rId1" Type="http://schemas.openxmlformats.org/officeDocument/2006/relationships/slideLayout" Target="../slideLayouts/slideLayout287.xml"/><Relationship Id="rId6" Type="http://schemas.openxmlformats.org/officeDocument/2006/relationships/slideLayout" Target="../slideLayouts/slideLayout292.xml"/><Relationship Id="rId11" Type="http://schemas.openxmlformats.org/officeDocument/2006/relationships/slideLayout" Target="../slideLayouts/slideLayout297.xml"/><Relationship Id="rId5" Type="http://schemas.openxmlformats.org/officeDocument/2006/relationships/slideLayout" Target="../slideLayouts/slideLayout291.xml"/><Relationship Id="rId10" Type="http://schemas.openxmlformats.org/officeDocument/2006/relationships/slideLayout" Target="../slideLayouts/slideLayout296.xml"/><Relationship Id="rId4" Type="http://schemas.openxmlformats.org/officeDocument/2006/relationships/slideLayout" Target="../slideLayouts/slideLayout290.xml"/><Relationship Id="rId9" Type="http://schemas.openxmlformats.org/officeDocument/2006/relationships/slideLayout" Target="../slideLayouts/slideLayout295.xml"/></Relationships>
</file>

<file path=ppt/slideMasters/_rels/slideMaster2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5.xml"/><Relationship Id="rId3" Type="http://schemas.openxmlformats.org/officeDocument/2006/relationships/slideLayout" Target="../slideLayouts/slideLayout300.xml"/><Relationship Id="rId7" Type="http://schemas.openxmlformats.org/officeDocument/2006/relationships/slideLayout" Target="../slideLayouts/slideLayout304.xml"/><Relationship Id="rId12" Type="http://schemas.openxmlformats.org/officeDocument/2006/relationships/theme" Target="../theme/theme28.xml"/><Relationship Id="rId2" Type="http://schemas.openxmlformats.org/officeDocument/2006/relationships/slideLayout" Target="../slideLayouts/slideLayout299.xml"/><Relationship Id="rId1" Type="http://schemas.openxmlformats.org/officeDocument/2006/relationships/slideLayout" Target="../slideLayouts/slideLayout298.xml"/><Relationship Id="rId6" Type="http://schemas.openxmlformats.org/officeDocument/2006/relationships/slideLayout" Target="../slideLayouts/slideLayout303.xml"/><Relationship Id="rId11" Type="http://schemas.openxmlformats.org/officeDocument/2006/relationships/slideLayout" Target="../slideLayouts/slideLayout308.xml"/><Relationship Id="rId5" Type="http://schemas.openxmlformats.org/officeDocument/2006/relationships/slideLayout" Target="../slideLayouts/slideLayout302.xml"/><Relationship Id="rId10" Type="http://schemas.openxmlformats.org/officeDocument/2006/relationships/slideLayout" Target="../slideLayouts/slideLayout307.xml"/><Relationship Id="rId4" Type="http://schemas.openxmlformats.org/officeDocument/2006/relationships/slideLayout" Target="../slideLayouts/slideLayout301.xml"/><Relationship Id="rId9" Type="http://schemas.openxmlformats.org/officeDocument/2006/relationships/slideLayout" Target="../slideLayouts/slideLayout30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A88E6C-CD58-4E9F-9F1F-7750D734D9D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0F67A9-D36B-4C67-A4E1-1AFED31E819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27BD42-BFD4-4704-89DA-9ECF4679524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B7BAF-1D2C-4CD9-BB9F-212A2FD59BA8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A857B6-5A3B-41B7-8D39-6F87789C0D3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6756C5-A82E-42A0-924E-5F46C93990B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41F522-9302-461B-9A82-1B2979BF675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B2945F-F93A-401B-B2F9-5540246147C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E879FA-A071-4695-A8AD-B7109CA8671C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12A773-3AC4-46EB-8136-332E4D4D5BEA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8EACA0-BB4A-4E56-8690-EDFDA172F83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008BAF-DC59-470B-BABC-32A5314B6226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BEBA2D-15F1-4653-B79C-A4C3D45FB951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620480-56DD-4212-81F4-80448C2556B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1DC168-BB8B-4CBA-B706-6720C51B6E9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5C8593-6E6A-44D1-BFA3-8E18675D0327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3448DD-C975-4FB6-983D-710FF6876CC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1F7293-DF38-40DC-89B1-959D5CBB2BC9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4AA8ED-A3F7-4395-92CF-A502A827DB04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958796-871F-494D-85CE-5D71F5C2D7FB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E34857-998A-4897-AE0F-4A3DFB61E7B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032363-41CF-4420-A186-4D2C704391AF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A90254-8301-47F1-BBBE-D1AC380499F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03A718-2835-4943-885A-46EF53186C1D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66BA18-8656-4F9C-B3D1-12C8E86D417E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E1E8BD-BC0C-487F-BE79-92D785F624B0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404668-F1CA-4E32-8FAD-5E76FD61B1C5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723069-BF7A-43D8-862D-C1597C509E73}" type="datetime10">
              <a:rPr lang="en-US" smtClean="0">
                <a:solidFill>
                  <a:srgbClr val="04617B">
                    <a:shade val="90000"/>
                  </a:srgbClr>
                </a:solidFill>
              </a:rPr>
              <a:t>21:10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04617B">
                    <a:shade val="90000"/>
                  </a:srgbClr>
                </a:solidFill>
              </a:rPr>
              <a:t>Dr.ostadi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48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dirty="0">
                <a:solidFill>
                  <a:prstClr val="black"/>
                </a:solidFill>
                <a:effectLst/>
              </a:rPr>
              <a:t>in the name of god </a:t>
            </a:r>
            <a:r>
              <a:rPr lang="en-US" sz="7200" dirty="0"/>
              <a:t>Pediatric poisoning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124200"/>
            <a:ext cx="7854696" cy="3200400"/>
          </a:xfrm>
        </p:spPr>
        <p:txBody>
          <a:bodyPr/>
          <a:lstStyle/>
          <a:p>
            <a:pPr marR="0" lvl="0" algn="ctr">
              <a:lnSpc>
                <a:spcPct val="90000"/>
              </a:lnSpc>
              <a:spcBef>
                <a:spcPts val="1000"/>
              </a:spcBef>
              <a:buClrTx/>
              <a:buSzTx/>
            </a:pPr>
            <a:r>
              <a:rPr lang="en-US" sz="3200" b="1" i="1" dirty="0">
                <a:solidFill>
                  <a:srgbClr val="0000FF"/>
                </a:solidFill>
                <a:latin typeface="HelveticaNeue"/>
              </a:rPr>
              <a:t>Dr.Ali </a:t>
            </a:r>
            <a:r>
              <a:rPr lang="en-US" sz="3200" b="1" i="1" dirty="0" err="1">
                <a:solidFill>
                  <a:srgbClr val="0000FF"/>
                </a:solidFill>
                <a:latin typeface="HelveticaNeue"/>
              </a:rPr>
              <a:t>Ostadi</a:t>
            </a:r>
            <a:br>
              <a:rPr lang="en-US" sz="3200" b="1" i="1" dirty="0">
                <a:solidFill>
                  <a:srgbClr val="0000FF"/>
                </a:solidFill>
                <a:latin typeface="HelveticaNeue"/>
              </a:rPr>
            </a:br>
            <a:r>
              <a:rPr lang="en-US" sz="3200" b="1" i="1" dirty="0">
                <a:solidFill>
                  <a:srgbClr val="0000FF"/>
                </a:solidFill>
                <a:latin typeface="HelveticaNeue"/>
              </a:rPr>
              <a:t>Associate Professor of Forensic Medicine and Toxicology</a:t>
            </a:r>
            <a:br>
              <a:rPr lang="en-US" sz="3200" b="1" i="1" dirty="0">
                <a:solidFill>
                  <a:srgbClr val="0000FF"/>
                </a:solidFill>
                <a:latin typeface="HelveticaNeue"/>
              </a:rPr>
            </a:br>
            <a:r>
              <a:rPr lang="en-US" sz="3200" b="1" i="1" dirty="0">
                <a:solidFill>
                  <a:srgbClr val="0000FF"/>
                </a:solidFill>
                <a:latin typeface="HelveticaNeue"/>
              </a:rPr>
              <a:t>Fellowship of clinical toxicology &amp;poisoning</a:t>
            </a:r>
            <a:br>
              <a:rPr lang="en-US" sz="3200" b="1" i="1" dirty="0">
                <a:solidFill>
                  <a:srgbClr val="0000FF"/>
                </a:solidFill>
                <a:latin typeface="HelveticaNeue"/>
              </a:rPr>
            </a:br>
            <a:r>
              <a:rPr lang="en-US" sz="3200" b="1" i="1" dirty="0">
                <a:solidFill>
                  <a:srgbClr val="0000FF"/>
                </a:solidFill>
                <a:latin typeface="HelveticaNeue"/>
              </a:rPr>
              <a:t>Department of Internal Medicine </a:t>
            </a:r>
            <a:br>
              <a:rPr lang="en-US" sz="3200" b="1" i="1" dirty="0">
                <a:solidFill>
                  <a:srgbClr val="0000FF"/>
                </a:solidFill>
                <a:latin typeface="HelveticaNeue"/>
              </a:rPr>
            </a:br>
            <a:r>
              <a:rPr lang="en-US" sz="3200" b="1" i="1" dirty="0">
                <a:solidFill>
                  <a:srgbClr val="0000FF"/>
                </a:solidFill>
                <a:latin typeface="HelveticaNeue"/>
              </a:rPr>
              <a:t>Tabriz University of Medical Sciences</a:t>
            </a:r>
            <a:endParaRPr lang="en-US" sz="3200" b="1" dirty="0">
              <a:solidFill>
                <a:prstClr val="black"/>
              </a:solidFill>
              <a:latin typeface="Calibri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2770655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XENOBIOTICS THAT MAY BE TOXIC OR FATAL IN SMALL QUANTITIES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b="1" dirty="0"/>
              <a:t>One pill or one teaspoonful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Benzocaine   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B</a:t>
            </a:r>
            <a:r>
              <a:rPr lang="fa-IR" b="1" dirty="0"/>
              <a:t> </a:t>
            </a:r>
            <a:r>
              <a:rPr lang="en-US" b="1" dirty="0"/>
              <a:t>Adrenergic antagonists(sustained release)</a:t>
            </a:r>
          </a:p>
          <a:p>
            <a:pPr marL="457200" lvl="0" indent="-457200" algn="l">
              <a:buClr>
                <a:srgbClr val="0BD0D9"/>
              </a:buClr>
              <a:buFont typeface="Wingdings" pitchFamily="2" charset="2"/>
              <a:buChar char="Ø"/>
            </a:pPr>
            <a:r>
              <a:rPr lang="en-US" b="1" dirty="0"/>
              <a:t>Calcium channel blockers</a:t>
            </a:r>
            <a:r>
              <a:rPr lang="en-US" b="1" dirty="0">
                <a:solidFill>
                  <a:prstClr val="white"/>
                </a:solidFill>
              </a:rPr>
              <a:t>(sustained release)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Camphor 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Clonidine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Cyclic antidepressant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Diphenoxylate and atropine(</a:t>
            </a:r>
            <a:r>
              <a:rPr lang="en-US" b="1" dirty="0" err="1"/>
              <a:t>lomotil</a:t>
            </a:r>
            <a:r>
              <a:rPr lang="en-US" b="1" dirty="0"/>
              <a:t>)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fa-IR" b="1" dirty="0"/>
              <a:t> </a:t>
            </a:r>
            <a:r>
              <a:rPr lang="en-US" b="1" dirty="0"/>
              <a:t> Methanol  or ethylene glycol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Methyl salicylate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7854696" cy="57912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sz="4400" b="1" dirty="0"/>
              <a:t>Monoamine oxidase inhibitors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4400" b="1" dirty="0"/>
              <a:t>Opioids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4400" b="1" dirty="0"/>
              <a:t>Phenothiazine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4400" b="1" dirty="0"/>
              <a:t>Quinine or </a:t>
            </a:r>
            <a:r>
              <a:rPr lang="en-US" sz="4400" b="1" dirty="0" err="1"/>
              <a:t>chloroquine</a:t>
            </a:r>
            <a:endParaRPr lang="en-US" sz="4400" b="1" dirty="0"/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4400" b="1" dirty="0"/>
              <a:t>Sulfonylurea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4400" b="1" dirty="0"/>
              <a:t>theophylline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4400" dirty="0"/>
              <a:t>XENOBIOTICS THAT MAY CAUSE DELAYED TOXICITY IN CHILDREN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5400" b="1" dirty="0"/>
              <a:t>LOMOTIL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5400" b="1" dirty="0"/>
              <a:t>SULFONYLUREA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solidFill>
                  <a:srgbClr val="0BD0D9">
                    <a:tint val="90000"/>
                    <a:satMod val="120000"/>
                  </a:srgbClr>
                </a:solidFill>
              </a:rPr>
              <a:t>XENOBIOTICS THAT MAY CAUSE UNUSAL OR IDIOSYNCRATIC REACTIONS  IN CHILDREN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b="1" dirty="0"/>
              <a:t>Benzyl alcohol : gasping syndrome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Toxic dose: respiratory failure ,vasodilation , hypotension , convulsion , paralysis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Gasping syndrome: in sick newborns : severe metabolic acidosis , encephalopathy , respiratory depression , gasping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 err="1"/>
              <a:t>Imidazolines</a:t>
            </a:r>
            <a:r>
              <a:rPr lang="en-US" b="1" dirty="0"/>
              <a:t> and clonidine :CNS</a:t>
            </a:r>
            <a:r>
              <a:rPr lang="fa-IR" b="1" dirty="0"/>
              <a:t> </a:t>
            </a:r>
            <a:r>
              <a:rPr lang="en-US" b="1" dirty="0"/>
              <a:t> effects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CNS depression , respiratory depression , bradycardia , </a:t>
            </a:r>
            <a:r>
              <a:rPr lang="en-US" b="1" dirty="0" err="1"/>
              <a:t>miosis</a:t>
            </a:r>
            <a:r>
              <a:rPr lang="en-US" b="1" dirty="0"/>
              <a:t> , hypotension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7854696" cy="5791200"/>
          </a:xfrm>
        </p:spPr>
        <p:txBody>
          <a:bodyPr>
            <a:no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Ethanol : Hypoglycemia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3200" b="1" dirty="0"/>
              <a:t>Mouth wash , perfume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3200" b="1" dirty="0"/>
              <a:t>Reduced hepatic glycogen stores  in children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Chloramphenicol :Gray baby syndrome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3200" b="1" dirty="0"/>
              <a:t>Abdominal distention , vomiting , metabolic acidosis , progressive pallid cyanosis , irregular respiration , hypothermia , hypotension , vasomotor collapse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pPr algn="l"/>
            <a:r>
              <a:rPr lang="en-US" dirty="0"/>
              <a:t>MEDICATION ERRORS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3600" b="1" dirty="0"/>
              <a:t>113000 exposure each year 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600" b="1" dirty="0"/>
              <a:t>2003-2007  26 death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600" b="1" dirty="0"/>
              <a:t>Ordering , order transcription , pharmacy dispensing , preparation and administration , monitoring</a:t>
            </a:r>
          </a:p>
          <a:p>
            <a:pPr marL="457200" indent="-457200" algn="l">
              <a:buFont typeface="Wingdings" pitchFamily="2" charset="2"/>
              <a:buChar char="q"/>
            </a:pP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143000"/>
          </a:xfrm>
        </p:spPr>
        <p:txBody>
          <a:bodyPr/>
          <a:lstStyle/>
          <a:p>
            <a:pPr algn="l"/>
            <a:r>
              <a:rPr lang="en-US" dirty="0"/>
              <a:t>Medication Errors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7854696" cy="48006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1. Wrong patient someone else's drug </a:t>
            </a:r>
          </a:p>
          <a:p>
            <a:pPr algn="l"/>
            <a:r>
              <a:rPr lang="en-US" b="1" dirty="0"/>
              <a:t>2. Wrong drug </a:t>
            </a:r>
          </a:p>
          <a:p>
            <a:pPr algn="l"/>
            <a:r>
              <a:rPr lang="en-US" b="1" dirty="0"/>
              <a:t>     a. Wrong individual drug </a:t>
            </a:r>
          </a:p>
          <a:p>
            <a:pPr algn="l"/>
            <a:r>
              <a:rPr lang="en-US" b="1" dirty="0"/>
              <a:t>     b. Wrong formulation </a:t>
            </a:r>
          </a:p>
          <a:p>
            <a:pPr algn="l"/>
            <a:r>
              <a:rPr lang="en-US" b="1" dirty="0"/>
              <a:t>     c. Known allergy </a:t>
            </a:r>
          </a:p>
          <a:p>
            <a:pPr algn="l"/>
            <a:r>
              <a:rPr lang="en-US" b="1" dirty="0"/>
              <a:t>     d. Known drug </a:t>
            </a:r>
            <a:r>
              <a:rPr lang="en-US" b="1" dirty="0" err="1"/>
              <a:t>drug</a:t>
            </a:r>
            <a:r>
              <a:rPr lang="en-US" b="1" dirty="0"/>
              <a:t> interactions </a:t>
            </a:r>
          </a:p>
          <a:p>
            <a:pPr algn="l"/>
            <a:r>
              <a:rPr lang="en-US" b="1" dirty="0"/>
              <a:t>     e. Wrong indication </a:t>
            </a:r>
          </a:p>
          <a:p>
            <a:pPr algn="l"/>
            <a:r>
              <a:rPr lang="en-US" b="1" dirty="0"/>
              <a:t>     f. Contraindication </a:t>
            </a:r>
          </a:p>
          <a:p>
            <a:pPr algn="l"/>
            <a:r>
              <a:rPr lang="en-US" b="1" dirty="0"/>
              <a:t>     g. Expired </a:t>
            </a:r>
          </a:p>
          <a:p>
            <a:pPr algn="l"/>
            <a:r>
              <a:rPr lang="en-US" b="1" dirty="0"/>
              <a:t>     h. Deteriorated </a:t>
            </a:r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0668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BD0D9">
                    <a:tint val="90000"/>
                    <a:satMod val="120000"/>
                  </a:srgbClr>
                </a:solidFill>
              </a:rPr>
              <a:t>Medication Errors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854696" cy="48768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b="1" dirty="0"/>
              <a:t>3. Wrong dose </a:t>
            </a:r>
          </a:p>
          <a:p>
            <a:pPr algn="l"/>
            <a:r>
              <a:rPr lang="en-US" b="1" dirty="0"/>
              <a:t>    a. Miscalculation </a:t>
            </a:r>
          </a:p>
          <a:p>
            <a:pPr algn="l"/>
            <a:r>
              <a:rPr lang="en-US" b="1" dirty="0"/>
              <a:t>         </a:t>
            </a:r>
            <a:r>
              <a:rPr lang="en-US" b="1" dirty="0" err="1"/>
              <a:t>i</a:t>
            </a:r>
            <a:r>
              <a:rPr lang="en-US" b="1" dirty="0"/>
              <a:t>. Decimal point error </a:t>
            </a:r>
          </a:p>
          <a:p>
            <a:pPr algn="l"/>
            <a:r>
              <a:rPr lang="en-US" b="1" dirty="0"/>
              <a:t>         ii. Wrong formula </a:t>
            </a:r>
          </a:p>
          <a:p>
            <a:pPr algn="l"/>
            <a:r>
              <a:rPr lang="en-US" b="1" dirty="0"/>
              <a:t>         iii. Right formula using wrong dose, frequency, units, weight </a:t>
            </a:r>
          </a:p>
          <a:p>
            <a:pPr algn="l"/>
            <a:r>
              <a:rPr lang="en-US" b="1" dirty="0"/>
              <a:t>         iv. Pound/kilogram confusion </a:t>
            </a:r>
          </a:p>
          <a:p>
            <a:pPr algn="l"/>
            <a:r>
              <a:rPr lang="en-US" b="1" dirty="0"/>
              <a:t>         v. Mg/µg units confusion </a:t>
            </a:r>
          </a:p>
          <a:p>
            <a:pPr algn="l"/>
            <a:r>
              <a:rPr lang="en-US" b="1" dirty="0"/>
              <a:t>         vi. Dilution error </a:t>
            </a:r>
          </a:p>
          <a:p>
            <a:pPr algn="l"/>
            <a:r>
              <a:rPr lang="en-US" b="1" dirty="0"/>
              <a:t>    b. Appropriate individual dose divided into multiple doses </a:t>
            </a:r>
          </a:p>
          <a:p>
            <a:pPr algn="l"/>
            <a:r>
              <a:rPr lang="en-US" b="1" dirty="0"/>
              <a:t>    c. Total daily dose for an individual dose </a:t>
            </a:r>
          </a:p>
          <a:p>
            <a:pPr algn="l"/>
            <a:r>
              <a:rPr lang="en-US" b="1" dirty="0"/>
              <a:t>    d. Wrong IV infusion rate </a:t>
            </a:r>
          </a:p>
          <a:p>
            <a:pPr algn="l"/>
            <a:r>
              <a:rPr lang="en-US" b="1" dirty="0"/>
              <a:t>    e. Measuring error </a:t>
            </a:r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0668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BD0D9">
                    <a:tint val="90000"/>
                    <a:satMod val="120000"/>
                  </a:srgbClr>
                </a:solidFill>
              </a:rPr>
              <a:t>Medication Errors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854696" cy="4724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/>
              <a:t>4. Wrong route </a:t>
            </a:r>
          </a:p>
          <a:p>
            <a:pPr algn="l"/>
            <a:r>
              <a:rPr lang="en-US" b="1" dirty="0"/>
              <a:t>5. Wrong frequency </a:t>
            </a:r>
          </a:p>
          <a:p>
            <a:pPr algn="l"/>
            <a:r>
              <a:rPr lang="en-US" b="1" dirty="0"/>
              <a:t>    a. Increased/decreased dosing interval </a:t>
            </a:r>
          </a:p>
          <a:p>
            <a:pPr algn="l"/>
            <a:r>
              <a:rPr lang="en-US" b="1" dirty="0"/>
              <a:t>    b. Omitted/delayed/added dose </a:t>
            </a:r>
          </a:p>
          <a:p>
            <a:pPr algn="l"/>
            <a:r>
              <a:rPr lang="en-US" b="1" dirty="0"/>
              <a:t>    c. Delay/failure to supply </a:t>
            </a:r>
          </a:p>
          <a:p>
            <a:pPr algn="l"/>
            <a:r>
              <a:rPr lang="en-US" b="1" dirty="0"/>
              <a:t>6. Transcription errors </a:t>
            </a:r>
          </a:p>
          <a:p>
            <a:pPr algn="l"/>
            <a:r>
              <a:rPr lang="en-US" b="1" dirty="0"/>
              <a:t>7. Documentation (order, prescription, transcription, logs) </a:t>
            </a:r>
          </a:p>
          <a:p>
            <a:pPr algn="l"/>
            <a:r>
              <a:rPr lang="en-US" b="1" dirty="0"/>
              <a:t>    a. Illegible </a:t>
            </a:r>
          </a:p>
          <a:p>
            <a:pPr algn="l"/>
            <a:r>
              <a:rPr lang="en-US" b="1" dirty="0"/>
              <a:t>    b. Incomplete/missing information (weight, signature, maximum daily dose, stop date) </a:t>
            </a:r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pPr algn="l"/>
            <a:r>
              <a:rPr lang="en-US" dirty="0"/>
              <a:t>Examples of Medication Errors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Autofit/>
          </a:bodyPr>
          <a:lstStyle/>
          <a:p>
            <a:pPr marL="285750" indent="-285750" algn="l">
              <a:buFont typeface="Wingdings" pitchFamily="2" charset="2"/>
              <a:buChar char="q"/>
            </a:pPr>
            <a:r>
              <a:rPr lang="en-US" sz="2000" b="1" dirty="0"/>
              <a:t>Wrong drug formulation. </a:t>
            </a:r>
            <a:r>
              <a:rPr lang="en-US" sz="2000" b="1" dirty="0">
                <a:solidFill>
                  <a:srgbClr val="FF0000"/>
                </a:solidFill>
              </a:rPr>
              <a:t>Acetaminophen suppositories (120 mg)</a:t>
            </a:r>
            <a:r>
              <a:rPr lang="en-US" sz="2000" b="1" dirty="0"/>
              <a:t> were ordered for a toddler, but adult-strength </a:t>
            </a:r>
            <a:r>
              <a:rPr lang="en-US" sz="2000" b="1" dirty="0">
                <a:solidFill>
                  <a:srgbClr val="FF0000"/>
                </a:solidFill>
              </a:rPr>
              <a:t>suppositories (650 mg) </a:t>
            </a:r>
            <a:r>
              <a:rPr lang="en-US" sz="2000" b="1" dirty="0"/>
              <a:t>were distributed and administered every 4 hours. The child developed </a:t>
            </a:r>
            <a:r>
              <a:rPr lang="en-US" sz="2000" b="1" dirty="0">
                <a:solidFill>
                  <a:srgbClr val="FF0000"/>
                </a:solidFill>
              </a:rPr>
              <a:t>hepatotoxicity</a:t>
            </a:r>
            <a:r>
              <a:rPr lang="en-US" sz="2000" b="1" dirty="0"/>
              <a:t> requiring hospitalization and therapy </a:t>
            </a:r>
          </a:p>
          <a:p>
            <a:pPr marL="285750" indent="-285750" algn="l">
              <a:buFont typeface="Wingdings" pitchFamily="2" charset="2"/>
              <a:buChar char="q"/>
            </a:pPr>
            <a:r>
              <a:rPr lang="en-US" sz="2000" b="1" dirty="0"/>
              <a:t>Wrong dose. </a:t>
            </a:r>
            <a:r>
              <a:rPr lang="en-US" sz="2000" b="1" dirty="0">
                <a:solidFill>
                  <a:srgbClr val="FF0000"/>
                </a:solidFill>
              </a:rPr>
              <a:t>A 1-kg premature </a:t>
            </a:r>
            <a:r>
              <a:rPr lang="en-US" sz="2000" b="1" dirty="0"/>
              <a:t>infant required sedation for a diagnostic study. A high dose of chloral hydrate, </a:t>
            </a:r>
            <a:r>
              <a:rPr lang="en-US" sz="2000" b="1" dirty="0">
                <a:solidFill>
                  <a:srgbClr val="FF0000"/>
                </a:solidFill>
              </a:rPr>
              <a:t>100 mg/kg</a:t>
            </a:r>
            <a:r>
              <a:rPr lang="en-US" sz="2000" b="1" dirty="0"/>
              <a:t>, was miscalculated to be </a:t>
            </a:r>
            <a:r>
              <a:rPr lang="en-US" sz="2000" b="1" dirty="0">
                <a:solidFill>
                  <a:srgbClr val="FF0000"/>
                </a:solidFill>
              </a:rPr>
              <a:t>1 g (1000 mg) </a:t>
            </a:r>
            <a:r>
              <a:rPr lang="en-US" sz="2000" b="1" dirty="0"/>
              <a:t>instead of 100 mg. The </a:t>
            </a:r>
            <a:r>
              <a:rPr lang="en-US" sz="2000" b="1" dirty="0">
                <a:solidFill>
                  <a:srgbClr val="FF0000"/>
                </a:solidFill>
              </a:rPr>
              <a:t>child had a cardiopulmonary arrest and died</a:t>
            </a:r>
            <a:r>
              <a:rPr lang="en-US" sz="2000" b="1" dirty="0"/>
              <a:t>. When drugs require milligram-per-kilogram dosing, it is easy to make decimal mistakes in the calculation or in the transcription.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pPr algn="l"/>
            <a:r>
              <a:rPr lang="en-US" dirty="0"/>
              <a:t>Epidemiology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latin typeface="+mj-lt"/>
              </a:rPr>
              <a:t>Each years ,the AAPCC reports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approximately 1.6  million </a:t>
            </a:r>
            <a:r>
              <a:rPr lang="en-US" b="1" dirty="0">
                <a:latin typeface="+mj-lt"/>
              </a:rPr>
              <a:t>potentially toxic exposures in children and adolescents ages 0 to 19 years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latin typeface="+mj-lt"/>
              </a:rPr>
              <a:t>65% of all 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latin typeface="+mj-lt"/>
              </a:rPr>
              <a:t>52%&lt; 6 years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latin typeface="+mj-lt"/>
              </a:rPr>
              <a:t>Children and adolescents: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>
                <a:latin typeface="+mj-lt"/>
              </a:rPr>
              <a:t>79%      &lt;6 years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>
                <a:latin typeface="+mj-lt"/>
              </a:rPr>
              <a:t>10%       6-12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>
                <a:latin typeface="+mj-lt"/>
              </a:rPr>
              <a:t>11%         13-19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b="1" dirty="0">
                <a:latin typeface="+mj-lt"/>
              </a:rPr>
              <a:t>Girls:   children   47%    adolescents    55%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BD0D9">
                    <a:tint val="90000"/>
                    <a:satMod val="120000"/>
                  </a:srgbClr>
                </a:solidFill>
              </a:rPr>
              <a:t>Examples of Medication Errors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Wrong dose/wrong route</a:t>
            </a:r>
            <a:r>
              <a:rPr lang="en-US" b="1" dirty="0"/>
              <a:t>. A recommendation was made to treat a baby with penicillin </a:t>
            </a:r>
            <a:r>
              <a:rPr lang="en-US" b="1" dirty="0">
                <a:solidFill>
                  <a:srgbClr val="FF0000"/>
                </a:solidFill>
              </a:rPr>
              <a:t>G </a:t>
            </a:r>
            <a:r>
              <a:rPr lang="en-US" b="1" dirty="0" err="1">
                <a:solidFill>
                  <a:srgbClr val="FF0000"/>
                </a:solidFill>
              </a:rPr>
              <a:t>benzathine</a:t>
            </a:r>
            <a:r>
              <a:rPr lang="en-US" b="1" dirty="0">
                <a:solidFill>
                  <a:srgbClr val="FF0000"/>
                </a:solidFill>
              </a:rPr>
              <a:t>, 50,000 U/kg IM</a:t>
            </a:r>
            <a:r>
              <a:rPr lang="en-US" b="1" dirty="0"/>
              <a:t>. The recommendation was transcribed as penicillin G 50,000 units/kg. The order was handwritten as </a:t>
            </a:r>
            <a:r>
              <a:rPr lang="en-US" b="1" dirty="0" err="1">
                <a:solidFill>
                  <a:srgbClr val="FF0000"/>
                </a:solidFill>
              </a:rPr>
              <a:t>Benzathine</a:t>
            </a:r>
            <a:r>
              <a:rPr lang="en-US" b="1" dirty="0">
                <a:solidFill>
                  <a:srgbClr val="FF0000"/>
                </a:solidFill>
              </a:rPr>
              <a:t> Pen G 150,000 U IM but was misread or misinterpreted as 1,500,000 U IV</a:t>
            </a:r>
            <a:r>
              <a:rPr lang="en-US" b="1" dirty="0"/>
              <a:t>. The patient had a </a:t>
            </a:r>
            <a:r>
              <a:rPr lang="en-US" b="1" dirty="0">
                <a:solidFill>
                  <a:srgbClr val="FF0000"/>
                </a:solidFill>
              </a:rPr>
              <a:t>cardiopulmonary arrest and died</a:t>
            </a:r>
            <a:r>
              <a:rPr lang="en-US" b="1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There are several reasons why children may be at increased risk of being exposed to a medication error: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 fontScale="85000" lnSpcReduction="10000"/>
          </a:bodyPr>
          <a:lstStyle/>
          <a:p>
            <a:pPr marL="514350" indent="-514350" algn="l">
              <a:buAutoNum type="alphaLcParenBoth"/>
            </a:pPr>
            <a:r>
              <a:rPr lang="en-US" b="1" dirty="0">
                <a:solidFill>
                  <a:srgbClr val="FF0000"/>
                </a:solidFill>
              </a:rPr>
              <a:t>Someone other than the child</a:t>
            </a:r>
            <a:r>
              <a:rPr lang="en-US" b="1" dirty="0"/>
              <a:t>; </a:t>
            </a:r>
          </a:p>
          <a:p>
            <a:pPr marL="514350" indent="-514350" algn="l">
              <a:buAutoNum type="alphaLcParenBoth"/>
            </a:pP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a young child cannot warn </a:t>
            </a:r>
            <a:r>
              <a:rPr lang="en-US" b="1" dirty="0"/>
              <a:t>practitioners about possible problems such as </a:t>
            </a:r>
            <a:r>
              <a:rPr lang="en-US" b="1" dirty="0">
                <a:solidFill>
                  <a:srgbClr val="FF0000"/>
                </a:solidFill>
              </a:rPr>
              <a:t>allergies</a:t>
            </a:r>
            <a:r>
              <a:rPr lang="en-US" b="1" dirty="0"/>
              <a:t>; </a:t>
            </a:r>
          </a:p>
          <a:p>
            <a:pPr marL="514350" indent="-514350" algn="l">
              <a:buAutoNum type="alphaLcParenBoth"/>
            </a:pP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a young child cannot inform </a:t>
            </a:r>
            <a:r>
              <a:rPr lang="en-US" b="1" dirty="0"/>
              <a:t>practitioners when he or she is experiencing </a:t>
            </a:r>
            <a:r>
              <a:rPr lang="en-US" b="1" dirty="0">
                <a:solidFill>
                  <a:srgbClr val="FF0000"/>
                </a:solidFill>
              </a:rPr>
              <a:t>side effects</a:t>
            </a:r>
            <a:r>
              <a:rPr lang="en-US" b="1" dirty="0"/>
              <a:t>; </a:t>
            </a:r>
          </a:p>
          <a:p>
            <a:pPr marL="514350" indent="-514350" algn="l">
              <a:buAutoNum type="alphaLcParenBoth"/>
            </a:pPr>
            <a:r>
              <a:rPr lang="en-US" b="1" dirty="0"/>
              <a:t>(4) </a:t>
            </a:r>
            <a:r>
              <a:rPr lang="en-US" b="1" dirty="0">
                <a:solidFill>
                  <a:srgbClr val="FF0000"/>
                </a:solidFill>
              </a:rPr>
              <a:t>pediatric medication </a:t>
            </a:r>
            <a:r>
              <a:rPr lang="en-US" b="1" dirty="0"/>
              <a:t>ordering and administration frequently requires </a:t>
            </a:r>
            <a:r>
              <a:rPr lang="en-US" b="1" dirty="0">
                <a:solidFill>
                  <a:srgbClr val="FF0000"/>
                </a:solidFill>
              </a:rPr>
              <a:t>dose calculations</a:t>
            </a:r>
            <a:r>
              <a:rPr lang="en-US" b="1" dirty="0"/>
              <a:t>; </a:t>
            </a:r>
          </a:p>
          <a:p>
            <a:pPr marL="514350" indent="-514350" algn="l">
              <a:buAutoNum type="alphaLcParenBoth"/>
            </a:pPr>
            <a:r>
              <a:rPr lang="en-US" b="1" dirty="0"/>
              <a:t>(5) </a:t>
            </a:r>
            <a:r>
              <a:rPr lang="en-US" b="1" dirty="0">
                <a:solidFill>
                  <a:srgbClr val="FF0000"/>
                </a:solidFill>
              </a:rPr>
              <a:t>inexperienced practitioners </a:t>
            </a:r>
            <a:r>
              <a:rPr lang="en-US" b="1" dirty="0"/>
              <a:t>may be uncomfortable with pediatric dosing or related calculations; </a:t>
            </a:r>
          </a:p>
          <a:p>
            <a:pPr marL="514350" indent="-514350" algn="l">
              <a:buAutoNum type="alphaLcParenBoth"/>
            </a:pPr>
            <a:r>
              <a:rPr lang="en-US" b="1" dirty="0"/>
              <a:t>(6</a:t>
            </a:r>
            <a:r>
              <a:rPr lang="en-US" b="1" dirty="0">
                <a:solidFill>
                  <a:srgbClr val="FF0000"/>
                </a:solidFill>
              </a:rPr>
              <a:t>) incorrect measurement of liquid preparations or dilution</a:t>
            </a:r>
            <a:r>
              <a:rPr lang="en-US" b="1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7854696" cy="58674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The most common error </a:t>
            </a:r>
            <a:r>
              <a:rPr lang="en-US" b="1" dirty="0"/>
              <a:t>attributed to physicians is prescription of an incorrect dose, particularly in children, where almost every prescription requires a </a:t>
            </a:r>
            <a:r>
              <a:rPr lang="en-US" b="1" dirty="0">
                <a:solidFill>
                  <a:srgbClr val="FF0000"/>
                </a:solidFill>
              </a:rPr>
              <a:t>determination of weight and calculation of the dose</a:t>
            </a:r>
            <a:r>
              <a:rPr lang="en-US" b="1" dirty="0"/>
              <a:t>.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The most commonly recommended solutions </a:t>
            </a:r>
            <a:r>
              <a:rPr lang="en-US" b="1" dirty="0"/>
              <a:t>to reduce the frequency of medication errors are </a:t>
            </a:r>
            <a:r>
              <a:rPr lang="en-US" b="1" dirty="0">
                <a:solidFill>
                  <a:srgbClr val="FF0000"/>
                </a:solidFill>
              </a:rPr>
              <a:t>computerized physician order entry </a:t>
            </a:r>
            <a:r>
              <a:rPr lang="en-US" b="1" dirty="0"/>
              <a:t>(CPOE) with clinical decision support systems, ward-based clinical pharmacists, and improved communication among physicians, nurses, and pharmacists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7854696" cy="5867400"/>
          </a:xfrm>
        </p:spPr>
        <p:txBody>
          <a:bodyPr>
            <a:no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2800" b="1" dirty="0"/>
              <a:t>there may be an </a:t>
            </a:r>
            <a:r>
              <a:rPr lang="en-US" sz="2800" b="1" dirty="0">
                <a:solidFill>
                  <a:srgbClr val="FF0000"/>
                </a:solidFill>
              </a:rPr>
              <a:t>increased risk of medication errors in critical care</a:t>
            </a:r>
            <a:r>
              <a:rPr lang="en-US" sz="2800" b="1" dirty="0"/>
              <a:t> areas because of: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b="1" dirty="0"/>
              <a:t>severity of illness 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2800" b="1" dirty="0"/>
              <a:t>intensity of medication therapy. 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2800" b="1" dirty="0"/>
              <a:t>In many cases, such as during resuscitations,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1" dirty="0"/>
              <a:t>critically ill patients require immediate therapy,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1" dirty="0"/>
              <a:t> verbal orders are common, and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1" dirty="0"/>
              <a:t>there is often insufficient time to carefully review all of the particulars related to medication ordering and administration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7854696" cy="57912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sz="2800" b="1" dirty="0"/>
              <a:t>In fact, </a:t>
            </a:r>
            <a:r>
              <a:rPr lang="en-US" sz="2800" b="1" dirty="0">
                <a:solidFill>
                  <a:srgbClr val="FF0000"/>
                </a:solidFill>
              </a:rPr>
              <a:t>many parents have significant difficulty both calculating the appropriate dose of acetaminophen </a:t>
            </a:r>
            <a:r>
              <a:rPr lang="en-US" sz="2800" b="1" dirty="0"/>
              <a:t>and measuring out the appropriate amount once calculated, despite having received appropriate instructions and graduated cups or oral-dosing syringes.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The most commonly used measuring device </a:t>
            </a:r>
            <a:r>
              <a:rPr lang="en-US" sz="2800" b="1" dirty="0"/>
              <a:t>is also the most inaccurate; the household teaspoon is not standardized for volume and can easily be confused with a household tablespoon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pPr algn="l"/>
            <a:r>
              <a:rPr lang="en-US" dirty="0"/>
              <a:t>Intentional Poisoning and Child Abuse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b="1" dirty="0"/>
              <a:t>Intentional poisoning of </a:t>
            </a:r>
            <a:r>
              <a:rPr lang="en-US" b="1" dirty="0">
                <a:solidFill>
                  <a:srgbClr val="FF0000"/>
                </a:solidFill>
              </a:rPr>
              <a:t>children is an unusual</a:t>
            </a:r>
            <a:r>
              <a:rPr lang="en-US" b="1" dirty="0"/>
              <a:t>, though significant, form of child abuse.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/>
              <a:t>There are several types of intentional poisoning, some of which define pathologic characteristics of the caretaker: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b="1" dirty="0"/>
              <a:t>(1) undifferentiated child abuse, neglect, or impulsive acts under stress;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b="1" dirty="0"/>
              <a:t>(2) factitious illness (Munchausen syndrome by proxy);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b="1" dirty="0"/>
              <a:t>(3) overt parental psychosis;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7854696" cy="5715000"/>
          </a:xfrm>
        </p:spPr>
        <p:txBody>
          <a:bodyPr>
            <a:no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In addition to many pharmaceutical agents, </a:t>
            </a:r>
            <a:r>
              <a:rPr lang="en-US" sz="3200" b="1" dirty="0">
                <a:solidFill>
                  <a:srgbClr val="FF0000"/>
                </a:solidFill>
              </a:rPr>
              <a:t>salt, pepper, water, caffeine, ethylene glycol, herbs, plants</a:t>
            </a:r>
            <a:r>
              <a:rPr lang="en-US" sz="3200" b="1" dirty="0"/>
              <a:t>, and traditional remedies have been used to poison children.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 Although the death rate from unintentional poisoning in childhood is much less than </a:t>
            </a:r>
            <a:r>
              <a:rPr lang="en-US" sz="3200" b="1" dirty="0">
                <a:solidFill>
                  <a:srgbClr val="FF0000"/>
                </a:solidFill>
              </a:rPr>
              <a:t>1%</a:t>
            </a:r>
            <a:r>
              <a:rPr lang="en-US" sz="3200" b="1" dirty="0"/>
              <a:t>, the death rate from inflicted poisoning may be </a:t>
            </a:r>
            <a:r>
              <a:rPr lang="en-US" sz="3200" b="1" dirty="0">
                <a:solidFill>
                  <a:srgbClr val="FF0000"/>
                </a:solidFill>
              </a:rPr>
              <a:t>as high as 20-30%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Factitious Illness (Munchausen Syndrome by Proxy)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/>
          </a:bodyPr>
          <a:lstStyle/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"/>
            <a:ext cx="7854696" cy="61722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Child abuse or neglect </a:t>
            </a:r>
            <a:r>
              <a:rPr lang="en-US" b="1" dirty="0"/>
              <a:t>is part of the differential diagnosis in any case of childhood poisoning. 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/>
              <a:t>Intentional poisoning should be considered for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(a) an ingestion  in a child </a:t>
            </a:r>
            <a:r>
              <a:rPr lang="en-US" b="1" dirty="0">
                <a:solidFill>
                  <a:srgbClr val="FF0000"/>
                </a:solidFill>
              </a:rPr>
              <a:t>younger than 1 year </a:t>
            </a:r>
            <a:r>
              <a:rPr lang="en-US" b="1" dirty="0"/>
              <a:t>of age;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(b) a case with a </a:t>
            </a:r>
            <a:r>
              <a:rPr lang="en-US" b="1" dirty="0">
                <a:solidFill>
                  <a:srgbClr val="FF0000"/>
                </a:solidFill>
              </a:rPr>
              <a:t>confusing history </a:t>
            </a:r>
            <a:r>
              <a:rPr lang="en-US" b="1" dirty="0"/>
              <a:t>or presentation;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(c) a child with a </a:t>
            </a:r>
            <a:r>
              <a:rPr lang="en-US" b="1" dirty="0">
                <a:solidFill>
                  <a:srgbClr val="FF0000"/>
                </a:solidFill>
              </a:rPr>
              <a:t>previous poisoning </a:t>
            </a:r>
            <a:r>
              <a:rPr lang="en-US" b="1" dirty="0"/>
              <a:t>or whose siblings have been previously evaluated for poisoning;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(d) a child with a </a:t>
            </a:r>
            <a:r>
              <a:rPr lang="en-US" b="1" dirty="0">
                <a:solidFill>
                  <a:srgbClr val="FF0000"/>
                </a:solidFill>
              </a:rPr>
              <a:t>previous presentation for a rare </a:t>
            </a:r>
            <a:r>
              <a:rPr lang="en-US" b="1" dirty="0"/>
              <a:t>or unexplained medical condition;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b="1" dirty="0"/>
              <a:t>(e) a child with </a:t>
            </a:r>
            <a:r>
              <a:rPr lang="en-US" b="1" dirty="0">
                <a:solidFill>
                  <a:srgbClr val="FF0000"/>
                </a:solidFill>
              </a:rPr>
              <a:t>apnea, unexplained seizures, or an apparent life-threatening event</a:t>
            </a:r>
            <a:r>
              <a:rPr lang="en-US" b="1" dirty="0"/>
              <a:t>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b="1" dirty="0"/>
              <a:t>(f) a </a:t>
            </a:r>
            <a:r>
              <a:rPr lang="en-US" b="1" dirty="0">
                <a:solidFill>
                  <a:srgbClr val="FF0000"/>
                </a:solidFill>
              </a:rPr>
              <a:t>massive ingestion </a:t>
            </a:r>
            <a:r>
              <a:rPr lang="en-US" b="1" dirty="0"/>
              <a:t>by a small child;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b="1" dirty="0"/>
              <a:t>(g) an ingestion of </a:t>
            </a:r>
            <a:r>
              <a:rPr lang="en-US" b="1" dirty="0">
                <a:solidFill>
                  <a:srgbClr val="FF0000"/>
                </a:solidFill>
              </a:rPr>
              <a:t>multiple xenobiotics </a:t>
            </a:r>
            <a:r>
              <a:rPr lang="en-US" b="1" dirty="0"/>
              <a:t>by a small child;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b="1" dirty="0"/>
              <a:t>(h) an exposure to </a:t>
            </a:r>
            <a:r>
              <a:rPr lang="en-US" b="1" dirty="0">
                <a:solidFill>
                  <a:srgbClr val="FF0000"/>
                </a:solidFill>
              </a:rPr>
              <a:t>substances of abuse</a:t>
            </a:r>
            <a:r>
              <a:rPr lang="en-US" b="1" dirty="0"/>
              <a:t>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 an intoxication with a xenobiotic to which a child could or </a:t>
            </a:r>
            <a:r>
              <a:rPr lang="en-US" b="1" dirty="0">
                <a:solidFill>
                  <a:srgbClr val="FF0000"/>
                </a:solidFill>
              </a:rPr>
              <a:t>would not have access</a:t>
            </a:r>
            <a:r>
              <a:rPr lang="en-US" b="1" dirty="0"/>
              <a:t>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b="1" dirty="0"/>
              <a:t>(j) </a:t>
            </a:r>
            <a:r>
              <a:rPr lang="en-US" b="1" dirty="0">
                <a:solidFill>
                  <a:srgbClr val="FF0000"/>
                </a:solidFill>
              </a:rPr>
              <a:t>accidental ingestions </a:t>
            </a:r>
            <a:r>
              <a:rPr lang="en-US" b="1" dirty="0"/>
              <a:t>in the school-age child;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b="1" dirty="0"/>
              <a:t>(k) a history of </a:t>
            </a:r>
            <a:r>
              <a:rPr lang="en-US" b="1" dirty="0">
                <a:solidFill>
                  <a:srgbClr val="FF0000"/>
                </a:solidFill>
              </a:rPr>
              <a:t>previous trauma, child abuse, or neglect</a:t>
            </a:r>
            <a:r>
              <a:rPr lang="en-US" b="1" dirty="0"/>
              <a:t>; or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b="1" dirty="0"/>
              <a:t>(l) </a:t>
            </a:r>
            <a:r>
              <a:rPr lang="en-US" b="1" dirty="0">
                <a:solidFill>
                  <a:srgbClr val="FF0000"/>
                </a:solidFill>
              </a:rPr>
              <a:t>sudden infant death syndrome </a:t>
            </a:r>
            <a:r>
              <a:rPr lang="en-US" b="1" dirty="0"/>
              <a:t>or an unexplained death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04617B">
                    <a:shade val="90000"/>
                  </a:srgbClr>
                </a:solidFill>
              </a:rPr>
              <a:t>Dr.ostadi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81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BD0D9">
                    <a:tint val="90000"/>
                    <a:satMod val="120000"/>
                  </a:srgbClr>
                </a:solidFill>
              </a:rPr>
              <a:t>Epidemiology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US" b="1" dirty="0"/>
              <a:t>&lt; 6 years      99%   unintentional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b="1" dirty="0"/>
              <a:t>Adolescents   48% unintentional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118000 exposures            Therapeutic errors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13000   exposures            adverse drug reactions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&lt;6 years :  55%     </a:t>
            </a:r>
            <a:r>
              <a:rPr lang="en-US" b="1" dirty="0" err="1"/>
              <a:t>xenobiotics</a:t>
            </a:r>
            <a:r>
              <a:rPr lang="en-US" b="1" dirty="0"/>
              <a:t> that are commonly found around the house : cleaning products ,cosmetics , plants, hydrocarbons , insecticides </a:t>
            </a:r>
          </a:p>
          <a:p>
            <a:pPr algn="l"/>
            <a:r>
              <a:rPr lang="en-US" b="1" dirty="0"/>
              <a:t>       45% pharmaceuticals 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t="-21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BD0D9">
                    <a:tint val="90000"/>
                    <a:satMod val="120000"/>
                  </a:srgbClr>
                </a:solidFill>
              </a:rPr>
              <a:t>Epidemiology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6- 19 years  47% </a:t>
            </a:r>
            <a:r>
              <a:rPr lang="en-US" b="1" dirty="0" err="1"/>
              <a:t>nonpharmaceuticals</a:t>
            </a:r>
            <a:r>
              <a:rPr lang="en-US" b="1" dirty="0"/>
              <a:t> </a:t>
            </a:r>
          </a:p>
          <a:p>
            <a:pPr algn="l"/>
            <a:r>
              <a:rPr lang="en-US" b="1" dirty="0"/>
              <a:t>                          53% pharmaceuticals  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Most</a:t>
            </a:r>
            <a:r>
              <a:rPr lang="en-US" b="1" dirty="0"/>
              <a:t> hospitalization and </a:t>
            </a:r>
            <a:r>
              <a:rPr lang="en-US" b="1" dirty="0">
                <a:solidFill>
                  <a:srgbClr val="FF0000"/>
                </a:solidFill>
              </a:rPr>
              <a:t>death</a:t>
            </a:r>
            <a:r>
              <a:rPr lang="en-US" b="1" dirty="0"/>
              <a:t> in both groups are caused by </a:t>
            </a:r>
            <a:r>
              <a:rPr lang="en-US" b="1" dirty="0">
                <a:solidFill>
                  <a:srgbClr val="FF0000"/>
                </a:solidFill>
              </a:rPr>
              <a:t>pharmaceutical</a:t>
            </a:r>
            <a:r>
              <a:rPr lang="en-US" b="1" dirty="0"/>
              <a:t>s 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b="1" dirty="0"/>
              <a:t>&lt;1 years    child abuse and neglect 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b="1" dirty="0"/>
              <a:t>Without suicidal intent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b="1" dirty="0"/>
              <a:t>Usually one xenobiotic involved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b="1" dirty="0"/>
              <a:t>Xenobiotic are usually nontoxic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b="1" dirty="0"/>
              <a:t>amount  is usually small</a:t>
            </a:r>
          </a:p>
          <a:p>
            <a:pPr marL="514350" indent="-514350" algn="l">
              <a:buFont typeface="+mj-lt"/>
              <a:buAutoNum type="arabicParenR"/>
            </a:pPr>
            <a:r>
              <a:rPr lang="en-US" b="1" dirty="0"/>
              <a:t>Usually present for evaluation relatively soon after ingestion</a:t>
            </a:r>
          </a:p>
          <a:p>
            <a:pPr algn="l"/>
            <a:endParaRPr lang="en-US" b="1" dirty="0"/>
          </a:p>
          <a:p>
            <a:pPr algn="l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7854696" cy="5791200"/>
          </a:xfrm>
        </p:spPr>
        <p:txBody>
          <a:bodyPr>
            <a:no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Peak age     1-3 years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1959   456 death     1999-2005        85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Childhood fatalities: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200" b="1" dirty="0"/>
              <a:t>35% unintentional ingestions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200" b="1" dirty="0"/>
              <a:t>20 % environmental exposures(co)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200" b="1" dirty="0"/>
              <a:t>16% therapeutic errors and adverse reactions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200" b="1" dirty="0"/>
              <a:t>11% abuse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200" b="1" dirty="0"/>
              <a:t>16%  unknown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7854696" cy="5943600"/>
          </a:xfrm>
        </p:spPr>
        <p:txBody>
          <a:bodyPr>
            <a:no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4400" b="1" dirty="0"/>
              <a:t>Adolescent </a:t>
            </a:r>
            <a:r>
              <a:rPr lang="en-US" sz="4400" b="1" dirty="0" err="1"/>
              <a:t>fatalites</a:t>
            </a:r>
            <a:r>
              <a:rPr lang="en-US" sz="4400" b="1" dirty="0"/>
              <a:t>: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4400" b="1" dirty="0"/>
              <a:t>42%  suicide 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4400" b="1" dirty="0"/>
              <a:t>37%   abuse or misuse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4400" b="1" dirty="0">
                <a:solidFill>
                  <a:prstClr val="white"/>
                </a:solidFill>
              </a:rPr>
              <a:t>5 % environmental exposures</a:t>
            </a:r>
          </a:p>
          <a:p>
            <a:pPr marL="457200" lvl="0" indent="-457200" algn="l">
              <a:buClr>
                <a:srgbClr val="0BD0D9"/>
              </a:buClr>
              <a:buFont typeface="Wingdings" pitchFamily="2" charset="2"/>
              <a:buChar char="v"/>
            </a:pPr>
            <a:r>
              <a:rPr lang="en-US" sz="4400" b="1" dirty="0">
                <a:solidFill>
                  <a:prstClr val="white"/>
                </a:solidFill>
              </a:rPr>
              <a:t>3% therapeutic errors and adverse reactions</a:t>
            </a:r>
          </a:p>
          <a:p>
            <a:pPr marL="457200" lvl="0" indent="-457200" algn="l">
              <a:buClr>
                <a:srgbClr val="0BD0D9"/>
              </a:buClr>
              <a:buFont typeface="Wingdings" pitchFamily="2" charset="2"/>
              <a:buChar char="v"/>
            </a:pPr>
            <a:r>
              <a:rPr lang="en-US" sz="4400" b="1" dirty="0">
                <a:solidFill>
                  <a:prstClr val="white"/>
                </a:solidFill>
              </a:rPr>
              <a:t>13 % unknown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pPr algn="l"/>
            <a:r>
              <a:rPr lang="en-US" dirty="0"/>
              <a:t>HISTORY OF INGESTION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History of the exposure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Child abuse 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Number  of pills or volume of liquid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Suicide </a:t>
            </a:r>
          </a:p>
          <a:p>
            <a:pPr algn="l"/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GASTROINTESTINAL DECONTAMINATION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US" b="1" dirty="0"/>
              <a:t>Children generally ingest small quantities of single </a:t>
            </a:r>
            <a:r>
              <a:rPr lang="en-US" b="1" dirty="0" err="1"/>
              <a:t>xenobiotics</a:t>
            </a:r>
            <a:endParaRPr lang="en-US" b="1" dirty="0"/>
          </a:p>
          <a:p>
            <a:pPr marL="457200" indent="-457200" algn="l">
              <a:buFont typeface="Wingdings" pitchFamily="2" charset="2"/>
              <a:buChar char="v"/>
            </a:pPr>
            <a:r>
              <a:rPr lang="en-US" b="1" dirty="0"/>
              <a:t>Orogastric lavage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Should never be used as a form punishment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Intubation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Syrup of  ipecac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US" b="1" dirty="0"/>
              <a:t>Activated charcoal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Hemodialysis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Charcoal hemoperfusion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Peritoneal dialysis</a:t>
            </a:r>
          </a:p>
          <a:p>
            <a:pPr marL="457200" indent="-457200" algn="l">
              <a:buFont typeface="Wingdings" pitchFamily="2" charset="2"/>
              <a:buChar char="q"/>
            </a:pPr>
            <a:r>
              <a:rPr lang="en-US" sz="3200" b="1" dirty="0"/>
              <a:t>Exchange transfusion</a:t>
            </a:r>
          </a:p>
          <a:p>
            <a:pPr marL="457200" indent="-457200" algn="l">
              <a:buFont typeface="Wingdings" pitchFamily="2" charset="2"/>
              <a:buChar char="v"/>
            </a:pPr>
            <a:r>
              <a:rPr lang="en-US" sz="3200" b="1" dirty="0"/>
              <a:t>Salicylates , theophylline , chloral hydrate</a:t>
            </a:r>
          </a:p>
          <a:p>
            <a:pPr algn="l"/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7851648" cy="1828800"/>
          </a:xfrm>
        </p:spPr>
        <p:txBody>
          <a:bodyPr/>
          <a:lstStyle/>
          <a:p>
            <a:pPr algn="l"/>
            <a:r>
              <a:rPr lang="en-US" dirty="0"/>
              <a:t>METHOD OF ENHANCED ELIMINATION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4886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prstClr val="white"/>
                </a:solidFill>
              </a:rPr>
              <a:t>Goldfrank’s</a:t>
            </a:r>
            <a:r>
              <a:rPr lang="en-US" dirty="0">
                <a:solidFill>
                  <a:prstClr val="white"/>
                </a:solidFill>
              </a:rPr>
              <a:t> TOXICOLOGIC EMERGENCIES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352800" cy="365125"/>
          </a:xfrm>
        </p:spPr>
        <p:txBody>
          <a:bodyPr/>
          <a:lstStyle/>
          <a:p>
            <a:r>
              <a:rPr lang="en-US" dirty="0">
                <a:solidFill>
                  <a:srgbClr val="DBF5F9">
                    <a:shade val="90000"/>
                  </a:srgbClr>
                </a:solidFill>
              </a:rPr>
              <a:t>Dr.ostadi</a:t>
            </a:r>
          </a:p>
        </p:txBody>
      </p:sp>
    </p:spTree>
    <p:extLst>
      <p:ext uri="{BB962C8B-B14F-4D97-AF65-F5344CB8AC3E}">
        <p14:creationId xmlns:p14="http://schemas.microsoft.com/office/powerpoint/2010/main" val="1914527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3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4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5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6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7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8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9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20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21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22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23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24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33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36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37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38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39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40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41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9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1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2_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1748</TotalTime>
  <Words>1712</Words>
  <Application>Microsoft Office PowerPoint</Application>
  <PresentationFormat>On-screen Show (4:3)</PresentationFormat>
  <Paragraphs>236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28</vt:i4>
      </vt:variant>
      <vt:variant>
        <vt:lpstr>Slide Titles</vt:lpstr>
      </vt:variant>
      <vt:variant>
        <vt:i4>30</vt:i4>
      </vt:variant>
    </vt:vector>
  </HeadingPairs>
  <TitlesOfParts>
    <vt:vector size="63" baseType="lpstr">
      <vt:lpstr>Calibri</vt:lpstr>
      <vt:lpstr>Constantia</vt:lpstr>
      <vt:lpstr>HelveticaNeue</vt:lpstr>
      <vt:lpstr>Wingdings</vt:lpstr>
      <vt:lpstr>Wingdings 2</vt:lpstr>
      <vt:lpstr>1_Default Theme</vt:lpstr>
      <vt:lpstr>2_Default Theme</vt:lpstr>
      <vt:lpstr>5_Default Theme</vt:lpstr>
      <vt:lpstr>6_Default Theme</vt:lpstr>
      <vt:lpstr>7_Default Theme</vt:lpstr>
      <vt:lpstr>9_Default Theme</vt:lpstr>
      <vt:lpstr>10_Default Theme</vt:lpstr>
      <vt:lpstr>11_Default Theme</vt:lpstr>
      <vt:lpstr>12_Default Theme</vt:lpstr>
      <vt:lpstr>13_Default Theme</vt:lpstr>
      <vt:lpstr>14_Default Theme</vt:lpstr>
      <vt:lpstr>15_Default Theme</vt:lpstr>
      <vt:lpstr>16_Default Theme</vt:lpstr>
      <vt:lpstr>17_Default Theme</vt:lpstr>
      <vt:lpstr>18_Default Theme</vt:lpstr>
      <vt:lpstr>19_Default Theme</vt:lpstr>
      <vt:lpstr>20_Default Theme</vt:lpstr>
      <vt:lpstr>21_Default Theme</vt:lpstr>
      <vt:lpstr>22_Default Theme</vt:lpstr>
      <vt:lpstr>23_Default Theme</vt:lpstr>
      <vt:lpstr>24_Default Theme</vt:lpstr>
      <vt:lpstr>33_Default Theme</vt:lpstr>
      <vt:lpstr>36_Default Theme</vt:lpstr>
      <vt:lpstr>37_Default Theme</vt:lpstr>
      <vt:lpstr>38_Default Theme</vt:lpstr>
      <vt:lpstr>39_Default Theme</vt:lpstr>
      <vt:lpstr>40_Default Theme</vt:lpstr>
      <vt:lpstr>41_Default Theme</vt:lpstr>
      <vt:lpstr>in the name of god Pediatric poisoning</vt:lpstr>
      <vt:lpstr>Epidemiology</vt:lpstr>
      <vt:lpstr>Epidemiology</vt:lpstr>
      <vt:lpstr>Epidemiology</vt:lpstr>
      <vt:lpstr>PowerPoint Presentation</vt:lpstr>
      <vt:lpstr>PowerPoint Presentation</vt:lpstr>
      <vt:lpstr>HISTORY OF INGESTION</vt:lpstr>
      <vt:lpstr>GASTROINTESTINAL DECONTAMINATION</vt:lpstr>
      <vt:lpstr>METHOD OF ENHANCED ELIMINATION</vt:lpstr>
      <vt:lpstr>XENOBIOTICS THAT MAY BE TOXIC OR FATAL IN SMALL QUANTITIES</vt:lpstr>
      <vt:lpstr>PowerPoint Presentation</vt:lpstr>
      <vt:lpstr>XENOBIOTICS THAT MAY CAUSE DELAYED TOXICITY IN CHILDREN</vt:lpstr>
      <vt:lpstr>XENOBIOTICS THAT MAY CAUSE UNUSAL OR IDIOSYNCRATIC REACTIONS  IN CHILDREN</vt:lpstr>
      <vt:lpstr>PowerPoint Presentation</vt:lpstr>
      <vt:lpstr>MEDICATION ERRORS</vt:lpstr>
      <vt:lpstr>Medication Errors</vt:lpstr>
      <vt:lpstr>Medication Errors</vt:lpstr>
      <vt:lpstr>Medication Errors</vt:lpstr>
      <vt:lpstr>Examples of Medication Errors</vt:lpstr>
      <vt:lpstr>Examples of Medication Errors</vt:lpstr>
      <vt:lpstr>There are several reasons why children may be at increased risk of being exposed to a medication error:</vt:lpstr>
      <vt:lpstr>PowerPoint Presentation</vt:lpstr>
      <vt:lpstr>PowerPoint Presentation</vt:lpstr>
      <vt:lpstr>PowerPoint Presentation</vt:lpstr>
      <vt:lpstr>Intentional Poisoning and Child Abuse</vt:lpstr>
      <vt:lpstr>PowerPoint Presentation</vt:lpstr>
      <vt:lpstr>Factitious Illness (Munchausen Syndrome by Proxy)</vt:lpstr>
      <vt:lpstr>PowerPoint Presentation</vt:lpstr>
      <vt:lpstr>PowerPoint Presentation</vt:lpstr>
      <vt:lpstr>PowerPoint Presentation</vt:lpstr>
    </vt:vector>
  </TitlesOfParts>
  <Company>PARANDCO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OSTADI</dc:creator>
  <cp:lastModifiedBy>Ali</cp:lastModifiedBy>
  <cp:revision>91</cp:revision>
  <dcterms:created xsi:type="dcterms:W3CDTF">2012-10-24T16:09:06Z</dcterms:created>
  <dcterms:modified xsi:type="dcterms:W3CDTF">2019-11-20T17:50:30Z</dcterms:modified>
</cp:coreProperties>
</file>